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3" r:id="rId2"/>
    <p:sldMasterId id="2147483675" r:id="rId3"/>
  </p:sldMasterIdLst>
  <p:notesMasterIdLst>
    <p:notesMasterId r:id="rId38"/>
  </p:notesMasterIdLst>
  <p:sldIdLst>
    <p:sldId id="256" r:id="rId4"/>
    <p:sldId id="257" r:id="rId5"/>
    <p:sldId id="2147480358" r:id="rId6"/>
    <p:sldId id="2147480407" r:id="rId7"/>
    <p:sldId id="2147480408" r:id="rId8"/>
    <p:sldId id="2147480409" r:id="rId9"/>
    <p:sldId id="2147480410" r:id="rId10"/>
    <p:sldId id="2147480411" r:id="rId11"/>
    <p:sldId id="2147480412" r:id="rId12"/>
    <p:sldId id="2147480413" r:id="rId13"/>
    <p:sldId id="263" r:id="rId14"/>
    <p:sldId id="2147480414" r:id="rId15"/>
    <p:sldId id="265" r:id="rId16"/>
    <p:sldId id="2147480395" r:id="rId17"/>
    <p:sldId id="2147480396" r:id="rId18"/>
    <p:sldId id="2147480400" r:id="rId19"/>
    <p:sldId id="259" r:id="rId20"/>
    <p:sldId id="534" r:id="rId21"/>
    <p:sldId id="2147480332" r:id="rId22"/>
    <p:sldId id="2147480333" r:id="rId23"/>
    <p:sldId id="2147480335" r:id="rId24"/>
    <p:sldId id="2147480367" r:id="rId25"/>
    <p:sldId id="286" r:id="rId26"/>
    <p:sldId id="294" r:id="rId27"/>
    <p:sldId id="324" r:id="rId28"/>
    <p:sldId id="273" r:id="rId29"/>
    <p:sldId id="266" r:id="rId30"/>
    <p:sldId id="261" r:id="rId31"/>
    <p:sldId id="269" r:id="rId32"/>
    <p:sldId id="2147480406" r:id="rId33"/>
    <p:sldId id="264" r:id="rId34"/>
    <p:sldId id="276" r:id="rId35"/>
    <p:sldId id="2147480415" r:id="rId36"/>
    <p:sldId id="2147480350" r:id="rId3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688"/>
    <a:srgbClr val="34594D"/>
    <a:srgbClr val="70AD47"/>
    <a:srgbClr val="599D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3"/>
    <p:restoredTop sz="89225"/>
  </p:normalViewPr>
  <p:slideViewPr>
    <p:cSldViewPr snapToGrid="0" snapToObjects="1">
      <p:cViewPr varScale="1">
        <p:scale>
          <a:sx n="82" d="100"/>
          <a:sy n="82" d="100"/>
        </p:scale>
        <p:origin x="168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BD0E65-BE6A-46DB-936C-03C7A1D1C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B725B2-7F40-474E-98DA-86CAE0F90B7F}">
      <dgm:prSet/>
      <dgm:spPr/>
      <dgm:t>
        <a:bodyPr/>
        <a:lstStyle/>
        <a:p>
          <a:r>
            <a:rPr lang="nl-BE"/>
            <a:t>We welcome your data </a:t>
          </a:r>
          <a:endParaRPr lang="en-US"/>
        </a:p>
      </dgm:t>
    </dgm:pt>
    <dgm:pt modelId="{9EA00362-4641-4038-97DE-047E692A7A63}" type="parTrans" cxnId="{DEA64C4B-F10C-49BD-8F47-E57211B37185}">
      <dgm:prSet/>
      <dgm:spPr/>
      <dgm:t>
        <a:bodyPr/>
        <a:lstStyle/>
        <a:p>
          <a:endParaRPr lang="en-US"/>
        </a:p>
      </dgm:t>
    </dgm:pt>
    <dgm:pt modelId="{11D9B576-9625-47DD-8B3A-96EC1655D026}" type="sibTrans" cxnId="{DEA64C4B-F10C-49BD-8F47-E57211B37185}">
      <dgm:prSet/>
      <dgm:spPr/>
      <dgm:t>
        <a:bodyPr/>
        <a:lstStyle/>
        <a:p>
          <a:endParaRPr lang="en-US"/>
        </a:p>
      </dgm:t>
    </dgm:pt>
    <dgm:pt modelId="{7F2B3551-0711-44EF-85CF-587BCD23254F}">
      <dgm:prSet/>
      <dgm:spPr/>
      <dgm:t>
        <a:bodyPr/>
        <a:lstStyle/>
        <a:p>
          <a:r>
            <a:rPr lang="nl-BE" dirty="0"/>
            <a:t>hoping to distribute them by our next autumn meeting</a:t>
          </a:r>
          <a:endParaRPr lang="en-US" dirty="0"/>
        </a:p>
      </dgm:t>
    </dgm:pt>
    <dgm:pt modelId="{EA6A515E-5365-4487-A80B-0DC0E940B4D1}" type="parTrans" cxnId="{F21DB5AA-E16C-419F-A537-2F232274D97E}">
      <dgm:prSet/>
      <dgm:spPr/>
      <dgm:t>
        <a:bodyPr/>
        <a:lstStyle/>
        <a:p>
          <a:endParaRPr lang="en-US"/>
        </a:p>
      </dgm:t>
    </dgm:pt>
    <dgm:pt modelId="{365BF413-F63F-4F29-8A08-95BAA6F7A7AB}" type="sibTrans" cxnId="{F21DB5AA-E16C-419F-A537-2F232274D97E}">
      <dgm:prSet/>
      <dgm:spPr/>
      <dgm:t>
        <a:bodyPr/>
        <a:lstStyle/>
        <a:p>
          <a:endParaRPr lang="en-US"/>
        </a:p>
      </dgm:t>
    </dgm:pt>
    <dgm:pt modelId="{5EAE8276-12FD-FD4C-936E-0E95E96A965F}" type="pres">
      <dgm:prSet presAssocID="{44BD0E65-BE6A-46DB-936C-03C7A1D1C994}" presName="linear" presStyleCnt="0">
        <dgm:presLayoutVars>
          <dgm:animLvl val="lvl"/>
          <dgm:resizeHandles val="exact"/>
        </dgm:presLayoutVars>
      </dgm:prSet>
      <dgm:spPr/>
    </dgm:pt>
    <dgm:pt modelId="{9F99CBC3-3E7A-D348-9D5B-68B5A585DC65}" type="pres">
      <dgm:prSet presAssocID="{2FB725B2-7F40-474E-98DA-86CAE0F90B7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B5356EB-F080-3442-98CE-CB9A60C7CEC5}" type="pres">
      <dgm:prSet presAssocID="{11D9B576-9625-47DD-8B3A-96EC1655D026}" presName="spacer" presStyleCnt="0"/>
      <dgm:spPr/>
    </dgm:pt>
    <dgm:pt modelId="{2966AE7B-12C8-324E-B752-7ECC2A66C483}" type="pres">
      <dgm:prSet presAssocID="{7F2B3551-0711-44EF-85CF-587BCD23254F}" presName="parentText" presStyleLbl="node1" presStyleIdx="1" presStyleCnt="2" custScaleY="106943">
        <dgm:presLayoutVars>
          <dgm:chMax val="0"/>
          <dgm:bulletEnabled val="1"/>
        </dgm:presLayoutVars>
      </dgm:prSet>
      <dgm:spPr/>
    </dgm:pt>
  </dgm:ptLst>
  <dgm:cxnLst>
    <dgm:cxn modelId="{DEA64C4B-F10C-49BD-8F47-E57211B37185}" srcId="{44BD0E65-BE6A-46DB-936C-03C7A1D1C994}" destId="{2FB725B2-7F40-474E-98DA-86CAE0F90B7F}" srcOrd="0" destOrd="0" parTransId="{9EA00362-4641-4038-97DE-047E692A7A63}" sibTransId="{11D9B576-9625-47DD-8B3A-96EC1655D026}"/>
    <dgm:cxn modelId="{F4D3A086-27B3-BB49-B203-45D715D6BB4F}" type="presOf" srcId="{7F2B3551-0711-44EF-85CF-587BCD23254F}" destId="{2966AE7B-12C8-324E-B752-7ECC2A66C483}" srcOrd="0" destOrd="0" presId="urn:microsoft.com/office/officeart/2005/8/layout/vList2"/>
    <dgm:cxn modelId="{20BC3E9E-FB39-FC42-BE0F-2D7283575E45}" type="presOf" srcId="{2FB725B2-7F40-474E-98DA-86CAE0F90B7F}" destId="{9F99CBC3-3E7A-D348-9D5B-68B5A585DC65}" srcOrd="0" destOrd="0" presId="urn:microsoft.com/office/officeart/2005/8/layout/vList2"/>
    <dgm:cxn modelId="{F21DB5AA-E16C-419F-A537-2F232274D97E}" srcId="{44BD0E65-BE6A-46DB-936C-03C7A1D1C994}" destId="{7F2B3551-0711-44EF-85CF-587BCD23254F}" srcOrd="1" destOrd="0" parTransId="{EA6A515E-5365-4487-A80B-0DC0E940B4D1}" sibTransId="{365BF413-F63F-4F29-8A08-95BAA6F7A7AB}"/>
    <dgm:cxn modelId="{125577D7-34C1-9849-B125-7E6A2C7E5B97}" type="presOf" srcId="{44BD0E65-BE6A-46DB-936C-03C7A1D1C994}" destId="{5EAE8276-12FD-FD4C-936E-0E95E96A965F}" srcOrd="0" destOrd="0" presId="urn:microsoft.com/office/officeart/2005/8/layout/vList2"/>
    <dgm:cxn modelId="{539C3BA2-3686-534A-8A94-7F884680977F}" type="presParOf" srcId="{5EAE8276-12FD-FD4C-936E-0E95E96A965F}" destId="{9F99CBC3-3E7A-D348-9D5B-68B5A585DC65}" srcOrd="0" destOrd="0" presId="urn:microsoft.com/office/officeart/2005/8/layout/vList2"/>
    <dgm:cxn modelId="{112B9D6A-06F6-C84A-8212-2EE833A3B8C7}" type="presParOf" srcId="{5EAE8276-12FD-FD4C-936E-0E95E96A965F}" destId="{7B5356EB-F080-3442-98CE-CB9A60C7CEC5}" srcOrd="1" destOrd="0" presId="urn:microsoft.com/office/officeart/2005/8/layout/vList2"/>
    <dgm:cxn modelId="{A73C9124-7127-8641-86D9-18ADAF9ED4F0}" type="presParOf" srcId="{5EAE8276-12FD-FD4C-936E-0E95E96A965F}" destId="{2966AE7B-12C8-324E-B752-7ECC2A66C4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9CBC3-3E7A-D348-9D5B-68B5A585DC65}">
      <dsp:nvSpPr>
        <dsp:cNvPr id="0" name=""/>
        <dsp:cNvSpPr/>
      </dsp:nvSpPr>
      <dsp:spPr>
        <a:xfrm>
          <a:off x="0" y="481115"/>
          <a:ext cx="810577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700" kern="1200"/>
            <a:t>We welcome your data </a:t>
          </a:r>
          <a:endParaRPr lang="en-US" sz="2700" kern="1200"/>
        </a:p>
      </dsp:txBody>
      <dsp:txXfrm>
        <a:off x="31613" y="512728"/>
        <a:ext cx="8042549" cy="584369"/>
      </dsp:txXfrm>
    </dsp:sp>
    <dsp:sp modelId="{2966AE7B-12C8-324E-B752-7ECC2A66C483}">
      <dsp:nvSpPr>
        <dsp:cNvPr id="0" name=""/>
        <dsp:cNvSpPr/>
      </dsp:nvSpPr>
      <dsp:spPr>
        <a:xfrm>
          <a:off x="0" y="1206470"/>
          <a:ext cx="8105775" cy="6925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700" kern="1200" dirty="0"/>
            <a:t>hoping to distribute them by our next autumn meeting</a:t>
          </a:r>
          <a:endParaRPr lang="en-US" sz="2700" kern="1200" dirty="0"/>
        </a:p>
      </dsp:txBody>
      <dsp:txXfrm>
        <a:off x="33808" y="1240278"/>
        <a:ext cx="8038159" cy="624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F4C2-B30B-4CE4-BC7F-EED5CFB9D7BE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3913B-20F9-4331-BE79-5AE66B5BD5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8203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Vertel ik er al iets over van de 20</a:t>
            </a:r>
            <a:r>
              <a:rPr lang="nl-BE" baseline="30000" dirty="0"/>
              <a:t>ste</a:t>
            </a:r>
            <a:r>
              <a:rPr lang="nl-BE" dirty="0"/>
              <a:t> editie??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3913B-20F9-4331-BE79-5AE66B5BD556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7141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167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2976D-DCFE-0448-A4D9-39428DBAF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A20A3F4-B6B3-C540-BDC1-FBC91C6D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299879-FAA1-884F-A542-F971EA2CD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CE1864-AA4C-4B43-ADE1-CFC01058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D277C3-F275-EB45-A216-F85600657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331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3A735C-4320-094F-ADA9-9E21B6DB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9C7ED1-2B6E-894C-9121-81E3E5CB8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8BA2BE-2B3C-0A45-9E42-64B1F407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3995E8-DECC-C74B-B138-04E085B3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6E93FF-71C0-384B-80BC-4B6B7433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2861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4A239D-D3DA-DF4A-8307-6BF4A1A9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3F2E03-25F6-EA46-975C-1CDBCD62E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588044-A6BF-4E41-81D3-909E59BC1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753BCE-492E-264A-B115-6581EED9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928602-DA04-8F4A-AD87-6689839E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033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4DEFDA-AC7A-8B49-96C3-FDFE0E2C9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7C6FC8-ECCD-FA40-95FA-BD32C144A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4FBF562-458B-0E42-922F-F6EA68B47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4004A25-9BEF-6D4E-9294-123FDFE0C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A3AEE66-5EE5-9F41-8EB6-145C4C7D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CA99F5C-107B-444E-8549-1D7EC79A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722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53505-4DB5-CC4C-8ABE-A08F6E52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ECD2F8-4564-6746-A74B-AEBDA4F47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200470B-DE1D-9F4E-8424-09AAAD79A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8DE4E87-E19F-EE44-BA6F-31F60012C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B695DF1-7830-8B4D-9EFC-25D8A909A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12E9064-0151-0B4F-BC31-BA24EAB1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4B2EF78-DF47-3543-93DD-0325A4C2D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DB22950-9A5F-7F4E-8809-E573ED3E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776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BC960-357D-A949-8DD3-91EFED88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647916-0650-4946-91F4-7DDEF8AC8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D646E75-DEA8-344E-99D5-B2225932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154044-74F9-E842-9279-FE4EB619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504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C6F2316-F95A-0742-B3EB-D2717180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63266C2-1D59-8642-B62E-098DC72F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6A6DE7-3448-F144-8BB2-CAB92058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82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C3CEA-3A5F-5E4B-8309-24FA5208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036CC3-EF91-9B42-9368-FDFE64FE7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94792D9-5747-8843-93F6-217B9A30D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EA52CE-3FC6-AD4D-93E2-721E58FDF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57904ED-E1B5-7E4E-BAE4-5770EA679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8C78A2-1450-6343-8453-AFF8EA34A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036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A3406-89CB-1542-90F7-A81D30681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AA87A91-9F12-C84D-AC99-0E288DFE1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C0734F-986B-3D46-82F9-868D8FDEF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278BEC-72AA-B249-80BE-089147EA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8CAEE7-AF60-E840-B1DB-98FF4B7A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070FBF9-BEF4-204C-8B60-60A633158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344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FF64B-BC04-C842-850F-B457F50E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AE84277-BF3F-1B4C-A08E-9787C00BF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40CD5D-1E17-BE41-B369-3F06349D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A710A4-EEBD-B845-A168-7F747470E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FA7D30-A07F-C244-A508-A55CDE02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820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A17FA5F-1CF8-FE4D-A009-8CF94C26D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93EEB4-5321-3D4F-AD07-53A2A896E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6597BB-3910-6341-A067-EF30C1FB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41857D-A7B8-484D-B972-91AAD1AC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3ECA4B-2457-6F4E-A8EA-1FC3C68B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1843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nl-NL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Klik om stijl te bewerken</a:t>
            </a:r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nl-NL" sz="1800" noProof="0">
                <a:solidFill>
                  <a:schemeClr val="tx2">
                    <a:alpha val="60000"/>
                  </a:schemeClr>
                </a:solidFill>
              </a:rPr>
              <a:t>Klikken om de tekststijl van het model te bewerken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nl-NL" noProof="0"/>
              <a:t>1-3-20XX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VOORBEELD VAN 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58600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DEEFB-AE75-4BD0-BF88-D156C1B99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7E7394A-AB1A-47B7-AAED-4DB4042E9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FC4FBE-0351-4A5E-A533-B04E837DD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A35D00-9E77-41B1-BF56-805B9860D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03F043-48DA-4414-B79C-1CA61339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7318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D92C5-3B06-4373-8FA8-152A0AE5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51BD3C-A664-4B81-B8FD-7459E4EE3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09C7FC-016B-4FE0-9527-C20C23A81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9C5347-E24B-4651-90AE-B0FAC6256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2466C4-7A05-4059-AE4F-D3CB7A82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6221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27230-7C66-4C58-9B48-EBCAEF7B9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B5D765-1494-4F74-818D-0B06B739A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AF73A7-6200-4AA4-856E-1896CC4D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5EC50C-E57F-4AA0-860F-56AB6356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5667A3-512F-4D89-8E89-088D84EC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7678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59614A-D236-4776-8166-0DC2D5B14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56ECA3-385D-4A62-BDC1-0DE3D3EED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6F4947-A4BE-496D-999A-B3514E936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8DD02B-017E-4694-A631-C9B1567A8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4EA8151-51E5-4645-B92E-1CCE2750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AB5430E-58F0-4AC0-B58A-BA50DFD4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769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B4135C-C960-48A7-8136-5E9D8F50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287890-2BB8-408B-A023-2523E16A8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4556DD6-5EB6-49B5-A915-4B19774BA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EA36366-9609-4831-936A-CCB87E97E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BC946DD-B45C-4C11-BC09-4C6E49930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5E28397-AD30-4E1D-9698-16E43FE6D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C14962-A39E-4E3F-B256-2EE44BBD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6B4B7C5-3132-4E0C-B243-09C805EA5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6463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C68256-BC4B-4659-9628-7C577899A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00FEDA1-6739-4E44-A719-5CA27B39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BDBCD44-8538-454A-9ED8-D6F92AB5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4B5A6C4-94F0-4A54-8088-2F092D0B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865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F236527-BB54-469B-B946-D96CA225E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8057E6F-F7FA-479F-B405-2162BB1C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4ABFAD-4A8C-46D7-A006-AEB8B847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9243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23AB0-6E48-492E-8CDF-20CD3F97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3F81A4-A60B-4A3B-B3BB-E1B25A630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84A74CE-D630-41B6-9023-A8A71D566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E4B3819-526B-413F-845A-0AA425F8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0D7156-1412-4E82-A475-2F503A9D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1EADAD6-6E32-4DFE-B268-B10A931F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0878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5F97A-4FCA-4673-A95B-E4D4ACE3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A27C24A-6262-4CB5-93F8-AE7932CFD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86ABCD-C473-499C-9543-B6D25A92F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86B25AA-A114-4619-8C97-40228D89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9CAB9FC-2A40-4817-BC98-A0F1D03A0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6F0308-F1C8-4CA1-AA10-92918706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721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6DB78-3100-4CE6-BC27-7E890DE9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1A73E32-204E-440F-89CF-ED862E8FF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7F60FF-EA6E-46A3-B9B3-C1E745039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C76A7B-951F-4930-9AF9-39CC443A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FB564F-15ED-47AF-BC6A-D9977A33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737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5865182-FFAD-4269-A21D-EB8258A9C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802B1E-98F8-4199-9C59-78FF5AF1D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0D2FE2-CA59-40AA-B53A-8D6DE370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CF2768-86B2-47A4-AC7A-D7CCB0C07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AB8D56-5AB5-4D78-BB82-1A805E0A4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80525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29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B182E3A-DE48-5E4E-AE32-72ED59A3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1BD41E-6C97-9945-9A99-DB3685F44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4D9287-622F-E749-83D1-96ABE622A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7B949-30E8-B947-859A-E448FCC207A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652238-9B8F-4A42-AE1D-40D8BEC58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B6A041-9208-774E-AA4D-E4F9E4533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754C1-B827-BD4B-886E-059D0E45CE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8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9FB6F55-97B6-4811-89ED-ACA45A9F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B9A7FC-84C3-406C-BCB0-DEEAFC593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0430AD-AA77-4F63-A6D4-709FCC9E2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77F80-614E-4B11-B0D0-AEF978AC4FE0}" type="datetimeFigureOut">
              <a:rPr lang="nl-BE" smtClean="0"/>
              <a:t>28/05/2026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986469-B62D-4F08-8DBD-80950C4AB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92D3A1C-91CC-4CD4-A618-2E3CE83AB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4756B-6AE5-4B88-A6BA-E8094F685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89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95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www.imperial.ac.uk%2Fneonatal-data-analysis-unit%2Fenewborn%2F&amp;data=05%7C02%7CKris.DeCoen%40UGent.be%7C5b18709f55a044e1f13308dcccee9e0d%7Cd7811cdeecef496c8f91a1786241b99c%7C1%7C0%7C638610572452598625%7CUnknown%7CTWFpbGZsb3d8eyJWIjoiMC4wLjAwMDAiLCJQIjoiV2luMzIiLCJBTiI6Ik1haWwiLCJXVCI6Mn0%3D%7C0%7C%7C%7C&amp;sdata=Aeiu9ljFZxHz2f%2FhBNCObzXxlH%2BF8ADNYEzZLpdczy8%3D&amp;reserved=0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teams.microsoft.com/meet/399408938941305?p=NKIYeMaxqI2j0NrBf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hyperlink" Target="https://doi.org/10.25608/9tq9-rv90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image" Target="../media/image1.jpeg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1.xlsx"/><Relationship Id="rId11" Type="http://schemas.openxmlformats.org/officeDocument/2006/relationships/image" Target="../media/image30.emf"/><Relationship Id="rId5" Type="http://schemas.openxmlformats.org/officeDocument/2006/relationships/image" Target="../media/image27.emf"/><Relationship Id="rId10" Type="http://schemas.openxmlformats.org/officeDocument/2006/relationships/package" Target="../embeddings/Microsoft_Excel_Worksheet3.xlsx"/><Relationship Id="rId4" Type="http://schemas.openxmlformats.org/officeDocument/2006/relationships/package" Target="../embeddings/Microsoft_Excel_Worksheet.xlsx"/><Relationship Id="rId9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4.tif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3.tif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82824-3899-8244-81C8-8722C48DC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67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l-BE" dirty="0"/>
              <a:t>Réunion des Chefs de Service </a:t>
            </a:r>
            <a:r>
              <a:rPr lang="nl-BE" i="1" dirty="0"/>
              <a:t>NICU</a:t>
            </a:r>
            <a:br>
              <a:rPr lang="nl-BE" dirty="0"/>
            </a:br>
            <a:r>
              <a:rPr lang="nl-BE" dirty="0"/>
              <a:t>Diensthoofdenvergadering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BBD562-352C-1845-8E7D-541B1A170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73575"/>
            <a:ext cx="9144000" cy="1052513"/>
          </a:xfrm>
        </p:spPr>
        <p:txBody>
          <a:bodyPr/>
          <a:lstStyle/>
          <a:p>
            <a:r>
              <a:rPr lang="nl-BE" dirty="0"/>
              <a:t>Salons de </a:t>
            </a:r>
            <a:r>
              <a:rPr lang="nl-BE" dirty="0" err="1"/>
              <a:t>Romree</a:t>
            </a:r>
            <a:r>
              <a:rPr lang="nl-BE" dirty="0"/>
              <a:t>, Grimbergen</a:t>
            </a:r>
          </a:p>
          <a:p>
            <a:r>
              <a:rPr lang="nl-BE" dirty="0"/>
              <a:t>26/05/2026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8CFE7BE-6824-0D4B-A711-018E69E0ECF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6C3BFEC-E54C-FF42-B283-9C5E93B7791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978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BA69AE-5834-7740-A0B6-F06B0D7C26D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50117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5A3E98E-730C-574E-9584-2A402152A78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97802" y="50117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1" name="Groep 10">
            <a:extLst>
              <a:ext uri="{FF2B5EF4-FFF2-40B4-BE49-F238E27FC236}">
                <a16:creationId xmlns:a16="http://schemas.microsoft.com/office/drawing/2014/main" id="{A1194006-F9C5-43FB-8673-EA5BAE53A6A6}"/>
              </a:ext>
            </a:extLst>
          </p:cNvPr>
          <p:cNvGrpSpPr/>
          <p:nvPr/>
        </p:nvGrpSpPr>
        <p:grpSpPr>
          <a:xfrm>
            <a:off x="4889975" y="6454774"/>
            <a:ext cx="2614613" cy="323850"/>
            <a:chOff x="4057650" y="6392862"/>
            <a:chExt cx="2614613" cy="323850"/>
          </a:xfrm>
        </p:grpSpPr>
        <p:pic>
          <p:nvPicPr>
            <p:cNvPr id="3073" name="Afbeelding 1">
              <a:extLst>
                <a:ext uri="{FF2B5EF4-FFF2-40B4-BE49-F238E27FC236}">
                  <a16:creationId xmlns:a16="http://schemas.microsoft.com/office/drawing/2014/main" id="{061608BE-84EA-4BAE-A8BF-29BD3DCAB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664" y="6411911"/>
              <a:ext cx="515937" cy="204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kstvak 3">
              <a:extLst>
                <a:ext uri="{FF2B5EF4-FFF2-40B4-BE49-F238E27FC236}">
                  <a16:creationId xmlns:a16="http://schemas.microsoft.com/office/drawing/2014/main" id="{3942B0A8-FBCE-45EB-ABC2-C1AC03CB2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7650" y="6392862"/>
              <a:ext cx="2614613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BE" sz="1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This</a:t>
              </a:r>
              <a:r>
                <a:rPr kumimoji="0" lang="nl-NL" altLang="nl-BE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meeting </a:t>
              </a:r>
              <a:r>
                <a:rPr lang="nl-NL" altLang="nl-BE" sz="1000" dirty="0">
                  <a:latin typeface="Arial" panose="020B0604020202020204" pitchFamily="34" charset="0"/>
                  <a:ea typeface="Times New Roman" panose="02020603050405020304" pitchFamily="18" charset="0"/>
                </a:rPr>
                <a:t>is</a:t>
              </a:r>
              <a:r>
                <a:rPr kumimoji="0" lang="nl-NL" altLang="nl-BE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nl-NL" altLang="nl-BE" sz="1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supported</a:t>
              </a:r>
              <a:r>
                <a:rPr kumimoji="0" lang="nl-NL" altLang="nl-BE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nl-NL" altLang="nl-BE" sz="10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by</a:t>
              </a:r>
              <a:r>
                <a:rPr kumimoji="0" lang="nl-NL" altLang="nl-BE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endParaRPr kumimoji="0" lang="nl-NL" altLang="nl-B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Rectangle 3">
            <a:extLst>
              <a:ext uri="{FF2B5EF4-FFF2-40B4-BE49-F238E27FC236}">
                <a16:creationId xmlns:a16="http://schemas.microsoft.com/office/drawing/2014/main" id="{B356072C-90A9-48FD-9639-FB926B85D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2117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08E3AA7-124D-4A02-B5C4-274DE067D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668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5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491" y="-8948"/>
            <a:ext cx="10924309" cy="1325563"/>
          </a:xfrm>
        </p:spPr>
        <p:txBody>
          <a:bodyPr/>
          <a:lstStyle/>
          <a:p>
            <a:r>
              <a:rPr lang="nl-BE" dirty="0"/>
              <a:t>Program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1F68B-539D-544E-97AE-38697136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219200"/>
            <a:ext cx="11554691" cy="55077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BE" sz="2400" dirty="0"/>
              <a:t>19:00    </a:t>
            </a:r>
            <a:r>
              <a:rPr lang="nl-BE" sz="2400" i="1" dirty="0"/>
              <a:t>Welcome drink</a:t>
            </a:r>
          </a:p>
          <a:p>
            <a:pPr marL="0" indent="0">
              <a:buNone/>
            </a:pPr>
            <a:r>
              <a:rPr lang="nl-BE" sz="2400" dirty="0"/>
              <a:t>19:25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Short </a:t>
            </a:r>
            <a:r>
              <a:rPr lang="nl-BE" dirty="0" err="1">
                <a:solidFill>
                  <a:srgbClr val="18A688"/>
                </a:solidFill>
              </a:rPr>
              <a:t>presentation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by</a:t>
            </a:r>
            <a:r>
              <a:rPr lang="nl-BE" dirty="0">
                <a:solidFill>
                  <a:srgbClr val="18A688"/>
                </a:solidFill>
              </a:rPr>
              <a:t> GSK	</a:t>
            </a:r>
            <a:r>
              <a:rPr lang="nl-BE" dirty="0"/>
              <a:t>		    		</a:t>
            </a:r>
          </a:p>
          <a:p>
            <a:pPr marL="0" indent="0">
              <a:buNone/>
            </a:pPr>
            <a:r>
              <a:rPr lang="nl-BE" sz="2400" dirty="0"/>
              <a:t>19:30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Benchmarking NICU data in Belgium; </a:t>
            </a:r>
            <a:r>
              <a:rPr lang="nl-BE" dirty="0" err="1">
                <a:solidFill>
                  <a:srgbClr val="18A688"/>
                </a:solidFill>
              </a:rPr>
              <a:t>where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to</a:t>
            </a:r>
            <a:r>
              <a:rPr lang="nl-BE" dirty="0">
                <a:solidFill>
                  <a:srgbClr val="18A688"/>
                </a:solidFill>
              </a:rPr>
              <a:t> go</a:t>
            </a:r>
            <a:r>
              <a:rPr lang="nl-BE" dirty="0"/>
              <a:t>	(Gunnar </a:t>
            </a:r>
            <a:r>
              <a:rPr lang="nl-BE" dirty="0" err="1"/>
              <a:t>Naulaers</a:t>
            </a:r>
            <a:r>
              <a:rPr lang="nl-BE" dirty="0"/>
              <a:t>) </a:t>
            </a:r>
          </a:p>
          <a:p>
            <a:pPr marL="0" indent="0">
              <a:buNone/>
            </a:pPr>
            <a:r>
              <a:rPr lang="nl-BE" sz="2400" dirty="0"/>
              <a:t>20:00</a:t>
            </a:r>
            <a:r>
              <a:rPr lang="nl-BE" dirty="0"/>
              <a:t>    </a:t>
            </a:r>
            <a:r>
              <a:rPr lang="nl-BE" dirty="0" err="1">
                <a:solidFill>
                  <a:srgbClr val="18A688"/>
                </a:solidFill>
              </a:rPr>
              <a:t>eNewborn</a:t>
            </a:r>
            <a:r>
              <a:rPr lang="nl-BE" dirty="0">
                <a:solidFill>
                  <a:srgbClr val="18A688"/>
                </a:solidFill>
              </a:rPr>
              <a:t>: European </a:t>
            </a:r>
            <a:r>
              <a:rPr lang="nl-BE" dirty="0" err="1">
                <a:solidFill>
                  <a:srgbClr val="18A688"/>
                </a:solidFill>
              </a:rPr>
              <a:t>Neonatal</a:t>
            </a:r>
            <a:r>
              <a:rPr lang="nl-BE" dirty="0">
                <a:solidFill>
                  <a:srgbClr val="18A688"/>
                </a:solidFill>
              </a:rPr>
              <a:t> Benchmarking &amp; Evaluation Program</a:t>
            </a:r>
            <a:r>
              <a:rPr lang="nl-BE" dirty="0"/>
              <a:t>										(</a:t>
            </a:r>
            <a:r>
              <a:rPr lang="nl-BE" dirty="0" err="1"/>
              <a:t>Neena</a:t>
            </a:r>
            <a:r>
              <a:rPr lang="nl-BE" dirty="0"/>
              <a:t> Modi – Ricardo </a:t>
            </a:r>
            <a:r>
              <a:rPr lang="nl-BE" dirty="0" err="1"/>
              <a:t>Ribas</a:t>
            </a:r>
            <a:r>
              <a:rPr lang="nl-BE" dirty="0"/>
              <a:t>)</a:t>
            </a:r>
          </a:p>
          <a:p>
            <a:pPr marL="0" indent="0">
              <a:buNone/>
            </a:pPr>
            <a:r>
              <a:rPr lang="nl-BE" sz="2400" dirty="0"/>
              <a:t>21:00    </a:t>
            </a:r>
            <a:r>
              <a:rPr lang="nl-BE" sz="2400" i="1" dirty="0"/>
              <a:t>Break</a:t>
            </a:r>
          </a:p>
          <a:p>
            <a:pPr marL="0" indent="0">
              <a:buNone/>
            </a:pPr>
            <a:r>
              <a:rPr lang="nl-BE" sz="2400" dirty="0"/>
              <a:t>21:15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Update on NICU Nomenclature </a:t>
            </a:r>
            <a:r>
              <a:rPr lang="nl-BE" dirty="0"/>
              <a:t>			(Luc Cornette)</a:t>
            </a:r>
          </a:p>
          <a:p>
            <a:pPr marL="0" indent="0">
              <a:buNone/>
            </a:pPr>
            <a:r>
              <a:rPr lang="nl-BE" sz="2400" dirty="0"/>
              <a:t>21:45</a:t>
            </a:r>
            <a:r>
              <a:rPr lang="nl-BE" dirty="0"/>
              <a:t>    </a:t>
            </a:r>
            <a:r>
              <a:rPr lang="nl-BE" dirty="0" err="1">
                <a:solidFill>
                  <a:srgbClr val="18A688"/>
                </a:solidFill>
              </a:rPr>
              <a:t>Societal</a:t>
            </a:r>
            <a:r>
              <a:rPr lang="nl-BE" dirty="0">
                <a:solidFill>
                  <a:srgbClr val="18A688"/>
                </a:solidFill>
              </a:rPr>
              <a:t> News</a:t>
            </a:r>
            <a:r>
              <a:rPr lang="nl-BE" dirty="0"/>
              <a:t> 						(Kris De Coen)</a:t>
            </a:r>
            <a:endParaRPr lang="nl-BE" dirty="0">
              <a:effectLst/>
            </a:endParaRPr>
          </a:p>
          <a:p>
            <a:pPr lvl="5"/>
            <a:r>
              <a:rPr lang="nl-BE" dirty="0"/>
              <a:t>Autumn meeting 2026 </a:t>
            </a:r>
            <a:endParaRPr lang="nl-BE" dirty="0">
              <a:effectLst/>
            </a:endParaRPr>
          </a:p>
          <a:p>
            <a:pPr lvl="5"/>
            <a:r>
              <a:rPr lang="nl-BE" dirty="0" err="1"/>
              <a:t>Education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BVN-GBN</a:t>
            </a:r>
            <a:endParaRPr lang="nl-BE" dirty="0">
              <a:effectLst/>
            </a:endParaRPr>
          </a:p>
          <a:p>
            <a:pPr lvl="5"/>
            <a:r>
              <a:rPr lang="nl-BE" dirty="0"/>
              <a:t>News form </a:t>
            </a:r>
            <a:r>
              <a:rPr lang="nl-BE" dirty="0" err="1"/>
              <a:t>the</a:t>
            </a:r>
            <a:r>
              <a:rPr lang="nl-BE" dirty="0"/>
              <a:t> project </a:t>
            </a:r>
            <a:r>
              <a:rPr lang="nl-BE" dirty="0" err="1"/>
              <a:t>groups</a:t>
            </a:r>
            <a:endParaRPr lang="nl-BE" dirty="0"/>
          </a:p>
          <a:p>
            <a:pPr lvl="5"/>
            <a:r>
              <a:rPr lang="nl-BE" dirty="0"/>
              <a:t>RSV-profylaxis 2025-2026</a:t>
            </a:r>
          </a:p>
          <a:p>
            <a:pPr lvl="5"/>
            <a:r>
              <a:rPr lang="nl-BE" dirty="0"/>
              <a:t>Website BVN-GBN</a:t>
            </a:r>
          </a:p>
          <a:p>
            <a:pPr lvl="5"/>
            <a:r>
              <a:rPr lang="nl-BE" dirty="0"/>
              <a:t>NIC </a:t>
            </a:r>
            <a:r>
              <a:rPr lang="nl-BE" dirty="0" err="1"/>
              <a:t>statistics</a:t>
            </a:r>
            <a:r>
              <a:rPr lang="nl-BE" dirty="0"/>
              <a:t> 2025</a:t>
            </a:r>
          </a:p>
          <a:p>
            <a:pPr lvl="5"/>
            <a:r>
              <a:rPr lang="nl-BE" dirty="0"/>
              <a:t>…</a:t>
            </a:r>
          </a:p>
          <a:p>
            <a:pPr marL="0" indent="0">
              <a:buNone/>
            </a:pPr>
            <a:r>
              <a:rPr lang="nl-BE" sz="2400" dirty="0"/>
              <a:t>22:00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Your suggestions </a:t>
            </a:r>
          </a:p>
          <a:p>
            <a:pPr marL="0" indent="0">
              <a:buNone/>
            </a:pPr>
            <a:r>
              <a:rPr lang="nl-BE" sz="2400" dirty="0"/>
              <a:t>22:30</a:t>
            </a:r>
            <a:r>
              <a:rPr lang="nl-BE" dirty="0"/>
              <a:t>    </a:t>
            </a:r>
            <a:r>
              <a:rPr lang="nl-BE" i="1" dirty="0"/>
              <a:t>Closure</a:t>
            </a:r>
            <a:r>
              <a:rPr lang="nl-BE" dirty="0"/>
              <a:t> </a:t>
            </a:r>
            <a:endParaRPr lang="nl-BE" dirty="0">
              <a:effectLst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7" name="Afbeelding 1">
            <a:extLst>
              <a:ext uri="{FF2B5EF4-FFF2-40B4-BE49-F238E27FC236}">
                <a16:creationId xmlns:a16="http://schemas.microsoft.com/office/drawing/2014/main" id="{1A8EF420-D00A-4177-A3AF-E9F6B7C5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5974281"/>
            <a:ext cx="1984447" cy="7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3C17DF0D-D141-440D-9E5D-3B072E8D2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8E0B79A-FB32-4041-97F7-DA50FC1DE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463F750F-BA4D-4B64-A93E-37FCE0D5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565" y="2533650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54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FFFAA-8EB4-5449-A864-DCEED907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5" y="3893769"/>
            <a:ext cx="11210543" cy="2319306"/>
          </a:xfrm>
        </p:spPr>
        <p:txBody>
          <a:bodyPr/>
          <a:lstStyle/>
          <a:p>
            <a:r>
              <a:rPr lang="nl-BE" sz="2800" b="1" dirty="0">
                <a:solidFill>
                  <a:srgbClr val="18A688"/>
                </a:solidFill>
              </a:rPr>
              <a:t>GUNNAR NAULAERS</a:t>
            </a:r>
            <a:br>
              <a:rPr lang="nl-BE" sz="2800" b="1" dirty="0">
                <a:solidFill>
                  <a:srgbClr val="18A688"/>
                </a:solidFill>
              </a:rPr>
            </a:br>
            <a:br>
              <a:rPr lang="nl-BE" dirty="0"/>
            </a:br>
            <a:r>
              <a:rPr lang="nl-BE" dirty="0"/>
              <a:t>BENCHMARKING NICU DATA IN BELGIUM </a:t>
            </a:r>
            <a:br>
              <a:rPr lang="nl-BE" dirty="0"/>
            </a:br>
            <a:r>
              <a:rPr lang="nl-BE" sz="3200" dirty="0"/>
              <a:t>WHERE TO GO?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12031-5E32-9648-975E-0F15437C7E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40039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5852160"/>
            <a:ext cx="12192000" cy="100584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853440" y="1341120"/>
            <a:ext cx="107289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45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BVN NEONATAL DATABASES</a:t>
            </a:r>
            <a:endParaRPr lang="en-US" sz="45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853440" y="2255520"/>
            <a:ext cx="107289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2267" dirty="0">
                <a:solidFill>
                  <a:srgbClr val="14A9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Current Status, Challenges &amp; Future Directions</a:t>
            </a:r>
            <a:endParaRPr lang="en-US" sz="2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53440" y="2987040"/>
            <a:ext cx="5486400" cy="36576"/>
          </a:xfrm>
          <a:prstGeom prst="rect">
            <a:avLst/>
          </a:prstGeom>
          <a:solidFill>
            <a:srgbClr val="14A9C0"/>
          </a:solidFill>
          <a:ln w="12700">
            <a:solidFill>
              <a:srgbClr val="14A9C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853440" y="3169920"/>
            <a:ext cx="975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467" dirty="0">
                <a:solidFill>
                  <a:srgbClr val="A0C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Presented to: Medical Directors of NICU</a:t>
            </a:r>
            <a:endParaRPr lang="en-US" sz="1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853440" y="5913120"/>
            <a:ext cx="103632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467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Belgische Vereniging voor Neonatologie (BVN)</a:t>
            </a:r>
            <a:endParaRPr lang="en-US" sz="1467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OVERVIEW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Active Databases – Belgian Newborn Network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950720"/>
            <a:ext cx="2682240" cy="414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950720"/>
            <a:ext cx="2682240" cy="67056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07136" y="2011680"/>
            <a:ext cx="2487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Euroneonet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5904" y="2743200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80288" y="2767584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items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80288" y="3011424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Items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55904" y="3377184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80288" y="3401568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2002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80288" y="364540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Since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55904" y="4011168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80288" y="4035552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&gt;60,000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80288" y="4279392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Records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55904" y="4730496"/>
            <a:ext cx="2389632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133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80288" y="4998720"/>
            <a:ext cx="2340864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Annual report per center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Online benchmarking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Statistics on demand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389376" y="1950720"/>
            <a:ext cx="2682240" cy="414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389376" y="1950720"/>
            <a:ext cx="2682240" cy="67056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486912" y="2011680"/>
            <a:ext cx="2487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Nicaudit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535680" y="2743200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60064" y="2767584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 items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560064" y="3011424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Items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535680" y="3377184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560064" y="3401568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2008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560064" y="364540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Since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535680" y="4011168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560064" y="4035552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&gt;60,000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560064" y="4279392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Records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535680" y="4730496"/>
            <a:ext cx="2389632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133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560064" y="4998720"/>
            <a:ext cx="2340864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Annual report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Online benchmarking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Statistics on demand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169152" y="1950720"/>
            <a:ext cx="2682240" cy="414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169152" y="1950720"/>
            <a:ext cx="2682240" cy="67056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266688" y="2011680"/>
            <a:ext cx="2487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Neokiss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315456" y="2743200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339840" y="2767584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 items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339840" y="3011424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Items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315456" y="3377184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339840" y="3401568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2011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339840" y="364540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Since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315456" y="4011168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339840" y="4035552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&gt;10,000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339840" y="4279392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Records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315456" y="4730496"/>
            <a:ext cx="2389632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133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339840" y="4998720"/>
            <a:ext cx="2340864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Annual report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Online benchmarking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Statistics on demand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8948928" y="1950720"/>
            <a:ext cx="2682240" cy="414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2E7D5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948928" y="1950720"/>
            <a:ext cx="2682240" cy="670560"/>
          </a:xfrm>
          <a:prstGeom prst="rect">
            <a:avLst/>
          </a:prstGeom>
          <a:solidFill>
            <a:srgbClr val="2E7D55"/>
          </a:solidFill>
          <a:ln w="12700">
            <a:solidFill>
              <a:srgbClr val="2E7D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9046464" y="2011680"/>
            <a:ext cx="2487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9095232" y="2743200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9119616" y="2767584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2E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1,037 items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119616" y="3011424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Items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9095232" y="3377184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9119616" y="3401568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2E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9119616" y="364540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Since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9095232" y="4011168"/>
            <a:ext cx="2389632" cy="536448"/>
          </a:xfrm>
          <a:prstGeom prst="rect">
            <a:avLst/>
          </a:prstGeom>
          <a:solidFill>
            <a:srgbClr val="E8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9119616" y="4035552"/>
            <a:ext cx="234086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600" b="1" dirty="0">
                <a:solidFill>
                  <a:srgbClr val="2E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&gt;10,000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9119616" y="4279392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Records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9095232" y="4730496"/>
            <a:ext cx="2389632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133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9119616" y="4998720"/>
            <a:ext cx="2340864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Statistics on demand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Yearly RIZIV/INAMI report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133"/>
              </a:spcAft>
              <a:buSzPct val="100000"/>
              <a:buFontTx/>
              <a:buChar char="•"/>
            </a:pPr>
            <a:r>
              <a:rPr lang="en-US" sz="10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Bilans A–D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09600" y="62179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defTabSz="1219170"/>
            <a:r>
              <a:rPr lang="en-US" sz="1200" i="1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19 NIC units participating across Belgium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Data Architecture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950720"/>
            <a:ext cx="53644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950720"/>
            <a:ext cx="85344" cy="201168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9056" y="2097024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Management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77824" y="2560320"/>
            <a:ext cx="49377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All data centrally managed by Ba (database administrator)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Ensures data consistency and access control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39840" y="1950720"/>
            <a:ext cx="53644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39840" y="1950720"/>
            <a:ext cx="85344" cy="201168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59296" y="2097024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Partners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608064" y="2560320"/>
            <a:ext cx="49377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Neonid (historical provider)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eSOHA (current partner)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9600" y="4206240"/>
            <a:ext cx="53644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4206240"/>
            <a:ext cx="85344" cy="201168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29056" y="4352544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Infrastructure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77824" y="4815840"/>
            <a:ext cx="49377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Hosted server environment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⚠ Critical issue: see next slide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39840" y="4206240"/>
            <a:ext cx="53644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E7D5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339840" y="4206240"/>
            <a:ext cx="85344" cy="2011680"/>
          </a:xfrm>
          <a:prstGeom prst="rect">
            <a:avLst/>
          </a:prstGeom>
          <a:solidFill>
            <a:srgbClr val="2E7D55"/>
          </a:solidFill>
          <a:ln w="12700">
            <a:solidFill>
              <a:srgbClr val="2E7D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59296" y="4352544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2E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 Compliance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08064" y="4815840"/>
            <a:ext cx="49377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GDPR-approved program in place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Data protection standards met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5344" y="0"/>
            <a:ext cx="12106656" cy="1706880"/>
          </a:xfrm>
          <a:prstGeom prst="rect">
            <a:avLst/>
          </a:prstGeom>
          <a:solidFill>
            <a:srgbClr val="FFF3E0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121920"/>
            <a:ext cx="114604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2933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CRITICAL INFRASTRUCTURE ISSUE</a:t>
            </a:r>
            <a:endParaRPr lang="en-US" sz="29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792480"/>
            <a:ext cx="114604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8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Server Migration — Loss of Operational Access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88976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0392B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889760"/>
            <a:ext cx="85344" cy="975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9056" y="198729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9056" y="225552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Acugis server was migrated from UK to USA without notice or coordination with BVN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39840" y="188976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39840" y="1889760"/>
            <a:ext cx="85344" cy="97536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559296" y="198729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Impact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59296" y="225552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Complete loss of ability to use the server for all database operations since migration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304800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9600" y="3048000"/>
            <a:ext cx="85344" cy="97536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29056" y="314553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29056" y="341376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Multiple emails sent; responses limited to 'we will look at it' — no resolution timeline provided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339840" y="304800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0392B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39840" y="3048000"/>
            <a:ext cx="85344" cy="975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559296" y="314553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 Risk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59296" y="341376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Operational sustainability is uncertain; long-term server availability cannot be guaranteed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420624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4206240"/>
            <a:ext cx="85344" cy="97536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29056" y="430377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Recovery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29056" y="457200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Data extracted from Oracle DB; transfer to .xlm format is currently in progress by Ba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339840" y="4206240"/>
            <a:ext cx="5364480" cy="975360"/>
          </a:xfrm>
          <a:prstGeom prst="rect">
            <a:avLst/>
          </a:prstGeom>
          <a:solidFill>
            <a:srgbClr val="FFFFFF"/>
          </a:solidFill>
          <a:ln w="12700">
            <a:solidFill>
              <a:srgbClr val="2E7D55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339840" y="4206240"/>
            <a:ext cx="85344" cy="975360"/>
          </a:xfrm>
          <a:prstGeom prst="rect">
            <a:avLst/>
          </a:prstGeom>
          <a:solidFill>
            <a:srgbClr val="2E7D55"/>
          </a:solidFill>
          <a:ln w="12700">
            <a:solidFill>
              <a:srgbClr val="2E7D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559296" y="4303776"/>
            <a:ext cx="502310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2E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Status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559296" y="4572000"/>
            <a:ext cx="5023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Data through end of 2024 confirmed safe. Recovery of 2025–2026 data is underway by Ba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REQUIRED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Migration — Three Candidate Solutions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670560" y="18897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467" i="1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current situation is not sustainable. A decision on a new hosting solution is required.</a:t>
            </a:r>
            <a:endParaRPr lang="en-US" sz="1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2438400"/>
            <a:ext cx="3474720" cy="377952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889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2438400"/>
            <a:ext cx="3474720" cy="73152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1520" y="2487168"/>
            <a:ext cx="323088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67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Option 1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1520" y="2706624"/>
            <a:ext cx="323088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Sciensano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2480" y="3316224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9056" y="3608832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National public health institute — Belgium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Established data governance framework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Potential alignment with national health data policy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2480" y="4730496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Considerations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9056" y="5023104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Governance and access model to be negotiated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Onboarding timeline unknown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11040" y="2438400"/>
            <a:ext cx="3474720" cy="377952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889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11040" y="2438400"/>
            <a:ext cx="3474720" cy="73152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632960" y="2487168"/>
            <a:ext cx="323088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67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Option 2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632960" y="2706624"/>
            <a:ext cx="323088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Hospital Server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693920" y="3316224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730496" y="3608832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Academic, GDPR-compliant environment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Proximity to neonatal research community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Potential for data linkage with clinical systems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693920" y="4730496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Considerations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30496" y="5023104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Institution-specific governance constraints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Hosting agreements need formal establishment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412480" y="2438400"/>
            <a:ext cx="3474720" cy="3779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889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412480" y="2438400"/>
            <a:ext cx="3474720" cy="7315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534400" y="2487168"/>
            <a:ext cx="323088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67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Option 3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534400" y="2706624"/>
            <a:ext cx="323088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Enewborn UK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595360" y="3316224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631936" y="3608832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Purpose-built neonatal data platform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Established track record in neonatal networks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Potential for international benchmarking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595360" y="4730496"/>
            <a:ext cx="31089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Considerations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631936" y="5023104"/>
            <a:ext cx="310896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1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Contractual and cost model to be clarified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Supervision Structure for the Database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670560" y="1889760"/>
            <a:ext cx="10972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467" i="1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Colleges will no longer be supported. A dedicated Supervision Committee will replace them to ensure ongoing oversight.</a:t>
            </a:r>
            <a:endParaRPr lang="en-US" sz="1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2560320"/>
            <a:ext cx="2194560" cy="341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2560320"/>
            <a:ext cx="2194560" cy="6096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4944" y="2645664"/>
            <a:ext cx="20238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BVN Representatives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1520" y="329184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Kris De Coen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31520" y="396240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Liesbeth Thewissen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463296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Inge Vanherreweghe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889504" y="2560320"/>
            <a:ext cx="2194560" cy="341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889504" y="2560320"/>
            <a:ext cx="2194560" cy="60960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974848" y="2645664"/>
            <a:ext cx="20238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Centers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011424" y="329184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1–2 representatives from participating centers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011424" y="396240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(to be confirmed)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169408" y="2560320"/>
            <a:ext cx="2194560" cy="341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169408" y="2560320"/>
            <a:ext cx="2194560" cy="6096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254752" y="2645664"/>
            <a:ext cx="20238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/ FOD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291328" y="329184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Kelly Jansen (FOD)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449312" y="2560320"/>
            <a:ext cx="2194560" cy="341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2E7D5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449312" y="2560320"/>
            <a:ext cx="2194560" cy="609600"/>
          </a:xfrm>
          <a:prstGeom prst="rect">
            <a:avLst/>
          </a:prstGeom>
          <a:solidFill>
            <a:srgbClr val="2E7D55"/>
          </a:solidFill>
          <a:ln w="12700">
            <a:solidFill>
              <a:srgbClr val="2E7D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534656" y="2645664"/>
            <a:ext cx="20238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Management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571232" y="329184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Nele De Bruyn (Database Manager)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729216" y="2560320"/>
            <a:ext cx="2194560" cy="341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729216" y="2560320"/>
            <a:ext cx="2194560" cy="60960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814560" y="2645664"/>
            <a:ext cx="20238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RIZIV / INAMI</a:t>
            </a:r>
            <a:endParaRPr lang="en-US" sz="11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851136" y="329184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Representative from RIZIV Akkoordraad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851136" y="3962400"/>
            <a:ext cx="1950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67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(to be confirmed)</a:t>
            </a: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0560" y="62179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i="1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First committee meeting underway with BVN and key stakeholders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Database Funding (FOD B4 Contract)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950720"/>
            <a:ext cx="3048000" cy="1706880"/>
          </a:xfrm>
          <a:prstGeom prst="rect">
            <a:avLst/>
          </a:prstGeom>
          <a:solidFill>
            <a:srgbClr val="E8F4F8"/>
          </a:solidFill>
          <a:ln w="12700">
            <a:solidFill>
              <a:srgbClr val="0B7A8C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731520" y="2097024"/>
            <a:ext cx="280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3733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€55,000</a:t>
            </a:r>
            <a:endParaRPr lang="en-US" sz="3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1520" y="2950464"/>
            <a:ext cx="280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Annual FOD allocation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1219170"/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(B4 contract)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962400" y="1950720"/>
            <a:ext cx="3840480" cy="304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962400" y="1950720"/>
            <a:ext cx="3840480" cy="73152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84320" y="2011680"/>
            <a:ext cx="1706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€21,000</a:t>
            </a:r>
            <a:endParaRPr lang="en-US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084320" y="2743200"/>
            <a:ext cx="359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333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Manager – Follow-Up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084320" y="3108960"/>
            <a:ext cx="359664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i="1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Nele De Bruyn, UGent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145280" y="351129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3 meetings with follow-up centers/year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145280" y="387705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Yearly RIZIV-INAMI follow-up report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45280" y="424281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Database supervision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68640" y="1950720"/>
            <a:ext cx="3840480" cy="304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168640" y="1950720"/>
            <a:ext cx="3840480" cy="73152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290560" y="2011680"/>
            <a:ext cx="1706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€34,000</a:t>
            </a:r>
            <a:endParaRPr lang="en-US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90560" y="2743200"/>
            <a:ext cx="359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333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Management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90560" y="3108960"/>
            <a:ext cx="359664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i="1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Technical infrastructure &amp; operations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51520" y="351129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Server hosting &amp; maintenance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51520" y="387705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Data management &amp; security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351520" y="4242816"/>
            <a:ext cx="34747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· Application support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9600" y="5242560"/>
            <a:ext cx="11094720" cy="914400"/>
          </a:xfrm>
          <a:prstGeom prst="rect">
            <a:avLst/>
          </a:prstGeom>
          <a:solidFill>
            <a:srgbClr val="FFF3E0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53440" y="5303520"/>
            <a:ext cx="304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333" b="1" dirty="0">
                <a:solidFill>
                  <a:srgbClr val="E07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Outlook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53440" y="570585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333" b="1" dirty="0">
                <a:solidFill>
                  <a:srgbClr val="2E7D5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✓ 2026: </a:t>
            </a: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Confirmed     </a:t>
            </a:r>
            <a:r>
              <a:rPr lang="en-US" sz="1333" b="1" dirty="0">
                <a:solidFill>
                  <a:srgbClr val="E07B39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~ 2027: </a:t>
            </a: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Likely (high confidence)     </a:t>
            </a:r>
            <a:r>
              <a:rPr lang="en-US" sz="1333" b="1" dirty="0">
                <a:solidFill>
                  <a:srgbClr val="C0392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2028+: </a:t>
            </a: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No guarantee — continuity planning required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PROJECTS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&amp; Reporting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926336"/>
            <a:ext cx="11094720" cy="438912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2480" y="1926336"/>
            <a:ext cx="10728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NICaudit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2462784"/>
            <a:ext cx="53644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9600" y="2462784"/>
            <a:ext cx="85344" cy="237744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9056" y="2609088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 Committee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77824" y="3072384"/>
            <a:ext cx="49377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Finalise the formal work tasks of the Supervision Committee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Define and confirm individual roles for each committee member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Schedule inaugural committee meeting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39840" y="2462784"/>
            <a:ext cx="53644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39840" y="2462784"/>
            <a:ext cx="85344" cy="237744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559296" y="2609088"/>
            <a:ext cx="499872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Report NICaudit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608064" y="3072384"/>
            <a:ext cx="49377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Evaluate feasibility and cadence of a yearly NICaudit report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Define scope, format, and distribution of the annual report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267"/>
              </a:spcAft>
              <a:buSzPct val="100000"/>
              <a:buFontTx/>
              <a:buChar char="•"/>
            </a:pPr>
            <a:r>
              <a:rPr lang="en-US" sz="1333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Align reporting timeline with FOD and RIZIV/INAMI obligations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" y="5096256"/>
            <a:ext cx="11094720" cy="438912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92480" y="5096256"/>
            <a:ext cx="10728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Follow-Up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5632704"/>
            <a:ext cx="536448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5632704"/>
            <a:ext cx="85344" cy="79248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9056" y="5705856"/>
            <a:ext cx="5023104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RIZIV/INAMI Annual Report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9056" y="5974080"/>
            <a:ext cx="50231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Deliver the yearly follow-up report as required under the B4 contract; consolidate findings for the RIZIV Akkoordraad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39840" y="5632704"/>
            <a:ext cx="536448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39840" y="5632704"/>
            <a:ext cx="85344" cy="792480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559296" y="5705856"/>
            <a:ext cx="5023104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Linkage with NICaudit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559296" y="5974080"/>
            <a:ext cx="50231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Develop methodology to cross-reference Follow-Up outcomes with NICaudit registry data to enrich longitudinal analyses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5344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365760"/>
            <a:ext cx="29260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0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PROJECTS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53440"/>
            <a:ext cx="109728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4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of Follow-Up &amp; New Clinical Cohorts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7840"/>
            <a:ext cx="10850880" cy="3657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6522720"/>
            <a:ext cx="109728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BVN – Neonatal Database Status | Medical Directors Meeting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926336"/>
            <a:ext cx="11094720" cy="1889760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926336"/>
            <a:ext cx="85344" cy="188976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9056" y="2011680"/>
            <a:ext cx="1060704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733" b="1" dirty="0">
                <a:solidFill>
                  <a:srgbClr val="0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Extension to Age 8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77824" y="2389632"/>
            <a:ext cx="106680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 defTabSz="1219170">
              <a:spcAft>
                <a:spcPts val="40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New questionnaire development — adapted for age 8 assessment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spcAft>
                <a:spcPts val="40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Selection criteria for clinical follow-up cohort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  <a:p>
            <a:pPr marL="457189" indent="-457189" defTabSz="1219170">
              <a:buSzPct val="100000"/>
              <a:buFontTx/>
              <a:buChar char="•"/>
            </a:pPr>
            <a:r>
              <a:rPr lang="en-US" sz="1400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Contact: Nele De Bruyn (database coordination) · Renaud Villevoye (clinical coordination)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3998976"/>
            <a:ext cx="11094720" cy="43891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2480" y="3998976"/>
            <a:ext cx="10728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Cohorts — New Registry Protocols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4559808"/>
            <a:ext cx="2621280" cy="1731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07B39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4559808"/>
            <a:ext cx="2621280" cy="4632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07136" y="4608576"/>
            <a:ext cx="24262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 with Therapeutic Cooling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31520" y="512064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Structured data capture for neonates with hypoxic-ischaemic encephalopathy undergoing cooling therapy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377184" y="4559808"/>
            <a:ext cx="2621280" cy="1731264"/>
          </a:xfrm>
          <a:prstGeom prst="rect">
            <a:avLst/>
          </a:prstGeom>
          <a:solidFill>
            <a:srgbClr val="FFFFFF"/>
          </a:solidFill>
          <a:ln w="12700">
            <a:solidFill>
              <a:srgbClr val="0D2B5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377184" y="4559808"/>
            <a:ext cx="2621280" cy="463296"/>
          </a:xfrm>
          <a:prstGeom prst="rect">
            <a:avLst/>
          </a:prstGeom>
          <a:solidFill>
            <a:srgbClr val="0D2B55"/>
          </a:solidFill>
          <a:ln w="12700">
            <a:solidFill>
              <a:srgbClr val="0D2B55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74720" y="4608576"/>
            <a:ext cx="24262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Symptomatic Congenital CMV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499104" y="512064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Follow-up protocol for neonates with confirmed symptomatic congenital cytomegalovirus infection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44768" y="4559808"/>
            <a:ext cx="2621280" cy="1731264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144768" y="4559808"/>
            <a:ext cx="2621280" cy="463296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242304" y="4608576"/>
            <a:ext cx="24262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Lesions (&gt;32 weeks GA)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266688" y="512064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Registry for neonates born beyond 32 weeks with documented brain lesions on neuroimaging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912352" y="4559808"/>
            <a:ext cx="2621280" cy="1731264"/>
          </a:xfrm>
          <a:prstGeom prst="rect">
            <a:avLst/>
          </a:prstGeom>
          <a:solidFill>
            <a:srgbClr val="FFFFFF"/>
          </a:solidFill>
          <a:ln w="12700">
            <a:solidFill>
              <a:srgbClr val="0B7A8C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912352" y="4559808"/>
            <a:ext cx="2621280" cy="463296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009888" y="4608576"/>
            <a:ext cx="24262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Surgery Patients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034272" y="512064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200" dirty="0">
                <a:solidFill>
                  <a:srgbClr val="4A556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Neurodevelopmental and clinical follow-up for neonates who underwent cardiac surgery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09600" y="6315456"/>
            <a:ext cx="1109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067" i="1" dirty="0">
                <a:solidFill>
                  <a:srgbClr val="71809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Working groups are currently being formed — contact Nele De Bruyn or Renaud Villevoye to participate</a:t>
            </a:r>
            <a:endParaRPr lang="en-US" sz="1067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5852160"/>
            <a:ext cx="12192000" cy="1005840"/>
          </a:xfrm>
          <a:prstGeom prst="rect">
            <a:avLst/>
          </a:prstGeom>
          <a:solidFill>
            <a:srgbClr val="0B7A8C"/>
          </a:solidFill>
          <a:ln w="12700">
            <a:solidFill>
              <a:srgbClr val="0B7A8C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853440" y="609600"/>
            <a:ext cx="107289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3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Actions Required</a:t>
            </a:r>
            <a:endParaRPr lang="en-US" sz="3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53440" y="1341120"/>
            <a:ext cx="4267200" cy="36576"/>
          </a:xfrm>
          <a:prstGeom prst="rect">
            <a:avLst/>
          </a:prstGeom>
          <a:solidFill>
            <a:srgbClr val="14A9C0"/>
          </a:solidFill>
          <a:ln w="12700">
            <a:solidFill>
              <a:srgbClr val="14A9C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53440" y="1645920"/>
            <a:ext cx="548640" cy="548640"/>
          </a:xfrm>
          <a:prstGeom prst="ellipse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85344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8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45920" y="1584960"/>
            <a:ext cx="97536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Decide on new server hosting solution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(Sciensano / University Hospital / Enewborn UK)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53440" y="2804160"/>
            <a:ext cx="548640" cy="548640"/>
          </a:xfrm>
          <a:prstGeom prst="ellipse">
            <a:avLst/>
          </a:prstGeom>
          <a:solidFill>
            <a:srgbClr val="14A9C0"/>
          </a:solidFill>
          <a:ln w="12700">
            <a:solidFill>
              <a:srgbClr val="14A9C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53440" y="2804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8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645920" y="2743200"/>
            <a:ext cx="97536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Confirm composition of the new Supervision Committee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schedule inaugural meeting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53440" y="3962400"/>
            <a:ext cx="548640" cy="548640"/>
          </a:xfrm>
          <a:prstGeom prst="ellipse">
            <a:avLst/>
          </a:prstGeom>
          <a:solidFill>
            <a:srgbClr val="14A9C0"/>
          </a:solidFill>
          <a:ln w="12700">
            <a:solidFill>
              <a:srgbClr val="14A9C0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53440" y="3962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8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45920" y="3901440"/>
            <a:ext cx="97536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Ensure data backup completion for 2025–2026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validate migrated data integrity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53440" y="5120640"/>
            <a:ext cx="548640" cy="548640"/>
          </a:xfrm>
          <a:prstGeom prst="ellipse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pPr defTabSz="1219170"/>
            <a:endParaRPr lang="nl-BE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53440" y="5120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867" b="1" dirty="0">
                <a:solidFill>
                  <a:srgbClr val="0D2B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645920" y="5059680"/>
            <a:ext cx="97536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Initiate long-term funding planning beyond 2027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US" sz="1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engage FOD for continuity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53440" y="5913120"/>
            <a:ext cx="1036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1219170"/>
            <a:r>
              <a:rPr lang="en-US" sz="1467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Belgische Vereniging voor Neonatologie (BVN)</a:t>
            </a:r>
            <a:endParaRPr lang="en-US" sz="1467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FFFAA-8EB4-5449-A864-DCEED907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3893769"/>
            <a:ext cx="11350752" cy="2319306"/>
          </a:xfrm>
        </p:spPr>
        <p:txBody>
          <a:bodyPr>
            <a:normAutofit fontScale="90000"/>
          </a:bodyPr>
          <a:lstStyle/>
          <a:p>
            <a:r>
              <a:rPr lang="nl-BE" sz="2800" b="1" dirty="0">
                <a:solidFill>
                  <a:srgbClr val="18A688"/>
                </a:solidFill>
              </a:rPr>
              <a:t>NEENA MODI – RICARDO RIBAS</a:t>
            </a:r>
            <a:br>
              <a:rPr lang="nl-BE" sz="2800" b="1" dirty="0">
                <a:solidFill>
                  <a:srgbClr val="18A688"/>
                </a:solidFill>
              </a:rPr>
            </a:br>
            <a:br>
              <a:rPr lang="nl-BE" dirty="0"/>
            </a:br>
            <a:r>
              <a:rPr lang="nl-BE" sz="4900" dirty="0" err="1"/>
              <a:t>eNEWBORN</a:t>
            </a:r>
            <a:r>
              <a:rPr lang="nl-BE" dirty="0"/>
              <a:t> </a:t>
            </a:r>
            <a:br>
              <a:rPr lang="nl-BE" dirty="0"/>
            </a:br>
            <a:r>
              <a:rPr lang="nl-BE" sz="3600" dirty="0"/>
              <a:t>EUROPEAN NEONATAL BENCHMARKING &amp; EVALUATION PROGRAM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12031-5E32-9648-975E-0F15437C7E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F98A071-CBD2-4A5E-868B-982E0DC30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74" y="3750808"/>
            <a:ext cx="5915026" cy="167665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190C4CB-0DC6-4BAF-BC05-96191AA22A6F}"/>
              </a:ext>
            </a:extLst>
          </p:cNvPr>
          <p:cNvSpPr txBox="1"/>
          <p:nvPr/>
        </p:nvSpPr>
        <p:spPr>
          <a:xfrm>
            <a:off x="5438774" y="6338813"/>
            <a:ext cx="7572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BE" u="sng" dirty="0">
                <a:hlinkClick r:id="rId3"/>
              </a:rPr>
              <a:t>https://www.imperial.ac.uk/neonatal-data-analysis-unit/enewborn/</a:t>
            </a:r>
            <a:endParaRPr lang="nl-BE" sz="1600" dirty="0"/>
          </a:p>
        </p:txBody>
      </p:sp>
      <p:pic>
        <p:nvPicPr>
          <p:cNvPr id="8" name="Picture 6">
            <a:hlinkClick r:id="rId4"/>
            <a:extLst>
              <a:ext uri="{FF2B5EF4-FFF2-40B4-BE49-F238E27FC236}">
                <a16:creationId xmlns:a16="http://schemas.microsoft.com/office/drawing/2014/main" id="{C4E82984-E995-4A20-B9AB-B32E9DF73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76" y="1214925"/>
            <a:ext cx="1931085" cy="193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B9E0AEE-29BA-4EE0-B860-AB1CB485D34A}"/>
              </a:ext>
            </a:extLst>
          </p:cNvPr>
          <p:cNvSpPr txBox="1"/>
          <p:nvPr/>
        </p:nvSpPr>
        <p:spPr>
          <a:xfrm>
            <a:off x="4346532" y="1635856"/>
            <a:ext cx="7101125" cy="1384995"/>
          </a:xfrm>
          <a:prstGeom prst="rect">
            <a:avLst/>
          </a:prstGeom>
          <a:solidFill>
            <a:srgbClr val="70AD47"/>
          </a:solidFill>
        </p:spPr>
        <p:txBody>
          <a:bodyPr wrap="square" rtlCol="0">
            <a:spAutoFit/>
          </a:bodyPr>
          <a:lstStyle/>
          <a:p>
            <a:r>
              <a:rPr lang="nl-BE" sz="2800" dirty="0" err="1">
                <a:solidFill>
                  <a:schemeClr val="bg1"/>
                </a:solidFill>
              </a:rPr>
              <a:t>Please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don’t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discuss</a:t>
            </a:r>
            <a:r>
              <a:rPr lang="nl-BE" sz="2800" dirty="0">
                <a:solidFill>
                  <a:schemeClr val="bg1"/>
                </a:solidFill>
              </a:rPr>
              <a:t> “on </a:t>
            </a:r>
            <a:r>
              <a:rPr lang="nl-BE" sz="2800" dirty="0" err="1">
                <a:solidFill>
                  <a:schemeClr val="bg1"/>
                </a:solidFill>
              </a:rPr>
              <a:t>the</a:t>
            </a:r>
            <a:r>
              <a:rPr lang="nl-BE" sz="2800" dirty="0">
                <a:solidFill>
                  <a:schemeClr val="bg1"/>
                </a:solidFill>
              </a:rPr>
              <a:t> side”</a:t>
            </a:r>
          </a:p>
          <a:p>
            <a:r>
              <a:rPr lang="nl-BE" sz="2800" dirty="0" err="1">
                <a:solidFill>
                  <a:schemeClr val="bg1"/>
                </a:solidFill>
              </a:rPr>
              <a:t>Let’s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give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each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other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space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to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ask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questions</a:t>
            </a:r>
            <a:endParaRPr lang="nl-BE" sz="2800" dirty="0">
              <a:solidFill>
                <a:schemeClr val="bg1"/>
              </a:solidFill>
            </a:endParaRPr>
          </a:p>
          <a:p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8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FFFAA-8EB4-5449-A864-DCEED907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5" y="3893769"/>
            <a:ext cx="11210543" cy="2319306"/>
          </a:xfrm>
        </p:spPr>
        <p:txBody>
          <a:bodyPr/>
          <a:lstStyle/>
          <a:p>
            <a:r>
              <a:rPr lang="nl-BE" sz="2800" b="1" dirty="0">
                <a:solidFill>
                  <a:srgbClr val="18A688"/>
                </a:solidFill>
              </a:rPr>
              <a:t>LUC CORNETTE</a:t>
            </a:r>
            <a:br>
              <a:rPr lang="nl-BE" sz="2800" b="1" dirty="0">
                <a:solidFill>
                  <a:srgbClr val="18A688"/>
                </a:solidFill>
              </a:rPr>
            </a:br>
            <a:br>
              <a:rPr lang="nl-BE" dirty="0"/>
            </a:br>
            <a:r>
              <a:rPr lang="nl-BE" dirty="0"/>
              <a:t>NICU NOMENCLATURE</a:t>
            </a:r>
            <a:br>
              <a:rPr lang="nl-BE" dirty="0"/>
            </a:br>
            <a:r>
              <a:rPr lang="nl-BE" sz="3200" dirty="0"/>
              <a:t>UPDATE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12031-5E32-9648-975E-0F15437C7E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58232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FFFAA-8EB4-5449-A864-DCEED907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5" y="3893769"/>
            <a:ext cx="11210543" cy="2319306"/>
          </a:xfrm>
        </p:spPr>
        <p:txBody>
          <a:bodyPr/>
          <a:lstStyle/>
          <a:p>
            <a:r>
              <a:rPr lang="nl-BE" sz="2800" b="1" dirty="0">
                <a:solidFill>
                  <a:srgbClr val="18A688"/>
                </a:solidFill>
              </a:rPr>
              <a:t>KRIS DE COEN</a:t>
            </a:r>
            <a:br>
              <a:rPr lang="nl-BE" sz="2800" b="1" dirty="0">
                <a:solidFill>
                  <a:srgbClr val="18A688"/>
                </a:solidFill>
              </a:rPr>
            </a:br>
            <a:br>
              <a:rPr lang="nl-BE" dirty="0"/>
            </a:br>
            <a:r>
              <a:rPr lang="nl-BE" dirty="0"/>
              <a:t>SOCIETAL NEWS</a:t>
            </a:r>
            <a:br>
              <a:rPr lang="nl-BE" dirty="0"/>
            </a:br>
            <a:r>
              <a:rPr lang="nl-BE" sz="3200" dirty="0"/>
              <a:t>BVN-GBN @ </a:t>
            </a:r>
            <a:r>
              <a:rPr lang="nl-BE" sz="3200" dirty="0" err="1"/>
              <a:t>your</a:t>
            </a:r>
            <a:r>
              <a:rPr lang="nl-BE" sz="3200" dirty="0"/>
              <a:t> service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12031-5E32-9648-975E-0F15437C7E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13727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Autumn</a:t>
            </a:r>
            <a:r>
              <a:rPr lang="nl-BE" dirty="0"/>
              <a:t> meeting</a:t>
            </a:r>
            <a:br>
              <a:rPr lang="nl-BE" dirty="0"/>
            </a:br>
            <a:r>
              <a:rPr lang="nl-BE" sz="2000" dirty="0"/>
              <a:t>08/10/2026		Salons the Romrée, Grimbergen</a:t>
            </a:r>
            <a:br>
              <a:rPr lang="nl-BE" sz="2000" dirty="0"/>
            </a:br>
            <a:endParaRPr lang="nl-BE" sz="2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1F68B-539D-544E-97AE-38697136C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BE" sz="4600" dirty="0"/>
              <a:t>“</a:t>
            </a:r>
            <a:r>
              <a:rPr lang="nl-BE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N.</a:t>
            </a:r>
            <a:r>
              <a:rPr lang="nl-BE" sz="4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nl-BE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.CU: AI </a:t>
            </a:r>
            <a:r>
              <a:rPr lang="nl-BE" sz="4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</a:t>
            </a:r>
            <a:r>
              <a:rPr lang="nl-BE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sz="4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nl-BE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NICU</a:t>
            </a:r>
            <a:r>
              <a:rPr lang="nl-BE" sz="4600" dirty="0"/>
              <a:t>”</a:t>
            </a:r>
          </a:p>
          <a:p>
            <a:pPr marL="0" indent="0">
              <a:buNone/>
            </a:pPr>
            <a:endParaRPr lang="nl-BE" sz="4600" dirty="0"/>
          </a:p>
          <a:p>
            <a:r>
              <a:rPr lang="nl-BE" dirty="0">
                <a:solidFill>
                  <a:srgbClr val="18A688"/>
                </a:solidFill>
              </a:rPr>
              <a:t>Does AI help in </a:t>
            </a:r>
            <a:r>
              <a:rPr lang="nl-BE" dirty="0" err="1">
                <a:solidFill>
                  <a:srgbClr val="18A688"/>
                </a:solidFill>
              </a:rPr>
              <a:t>Clinical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Neonatal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Practice</a:t>
            </a:r>
            <a:r>
              <a:rPr lang="nl-BE" dirty="0">
                <a:solidFill>
                  <a:srgbClr val="18A688"/>
                </a:solidFill>
              </a:rPr>
              <a:t>?</a:t>
            </a:r>
            <a:r>
              <a:rPr lang="nl-BE" dirty="0"/>
              <a:t>		</a:t>
            </a:r>
            <a:r>
              <a:rPr lang="nl-BE" dirty="0">
                <a:solidFill>
                  <a:srgbClr val="34594D"/>
                </a:solidFill>
              </a:rPr>
              <a:t>E. </a:t>
            </a:r>
            <a:r>
              <a:rPr lang="nl-BE" dirty="0" err="1">
                <a:solidFill>
                  <a:srgbClr val="34594D"/>
                </a:solidFill>
              </a:rPr>
              <a:t>Rotunno</a:t>
            </a:r>
            <a:r>
              <a:rPr lang="nl-BE" dirty="0">
                <a:solidFill>
                  <a:srgbClr val="34594D"/>
                </a:solidFill>
              </a:rPr>
              <a:t>   (CHU St-Pierre)</a:t>
            </a:r>
          </a:p>
          <a:p>
            <a:pPr marL="0" indent="0">
              <a:buNone/>
            </a:pPr>
            <a:endParaRPr lang="nl-BE" dirty="0">
              <a:solidFill>
                <a:srgbClr val="34594D"/>
              </a:solidFill>
            </a:endParaRPr>
          </a:p>
          <a:p>
            <a:r>
              <a:rPr lang="nl-BE" dirty="0">
                <a:solidFill>
                  <a:srgbClr val="18A688"/>
                </a:solidFill>
              </a:rPr>
              <a:t>How </a:t>
            </a:r>
            <a:r>
              <a:rPr lang="nl-BE" dirty="0" err="1">
                <a:solidFill>
                  <a:srgbClr val="18A688"/>
                </a:solidFill>
              </a:rPr>
              <a:t>to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interact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with</a:t>
            </a:r>
            <a:r>
              <a:rPr lang="nl-BE" dirty="0">
                <a:solidFill>
                  <a:srgbClr val="18A688"/>
                </a:solidFill>
              </a:rPr>
              <a:t> AI</a:t>
            </a:r>
            <a:r>
              <a:rPr lang="nl-BE" dirty="0"/>
              <a:t>				</a:t>
            </a:r>
            <a:r>
              <a:rPr lang="nl-BE" dirty="0">
                <a:solidFill>
                  <a:srgbClr val="34594D"/>
                </a:solidFill>
              </a:rPr>
              <a:t>C. Desmedt   (KU Leuven)</a:t>
            </a:r>
          </a:p>
          <a:p>
            <a:endParaRPr lang="nl-BE" dirty="0">
              <a:solidFill>
                <a:srgbClr val="34594D"/>
              </a:solidFill>
            </a:endParaRPr>
          </a:p>
          <a:p>
            <a:r>
              <a:rPr lang="nl-BE" dirty="0">
                <a:solidFill>
                  <a:srgbClr val="18A688"/>
                </a:solidFill>
                <a:effectLst/>
              </a:rPr>
              <a:t>Management </a:t>
            </a:r>
            <a:r>
              <a:rPr lang="nl-BE" dirty="0" err="1">
                <a:solidFill>
                  <a:srgbClr val="18A688"/>
                </a:solidFill>
                <a:effectLst/>
              </a:rPr>
              <a:t>assisted</a:t>
            </a:r>
            <a:r>
              <a:rPr lang="nl-BE" dirty="0">
                <a:solidFill>
                  <a:srgbClr val="18A688"/>
                </a:solidFill>
                <a:effectLst/>
              </a:rPr>
              <a:t> </a:t>
            </a:r>
            <a:r>
              <a:rPr lang="nl-BE" dirty="0" err="1">
                <a:solidFill>
                  <a:srgbClr val="18A688"/>
                </a:solidFill>
                <a:effectLst/>
              </a:rPr>
              <a:t>by</a:t>
            </a:r>
            <a:r>
              <a:rPr lang="nl-BE" dirty="0">
                <a:solidFill>
                  <a:srgbClr val="18A688"/>
                </a:solidFill>
                <a:effectLst/>
              </a:rPr>
              <a:t> AI?		</a:t>
            </a:r>
            <a:r>
              <a:rPr lang="nl-BE" dirty="0">
                <a:solidFill>
                  <a:srgbClr val="34594D"/>
                </a:solidFill>
                <a:effectLst/>
              </a:rPr>
              <a:t>	Y. </a:t>
            </a:r>
            <a:r>
              <a:rPr lang="nl-BE" dirty="0">
                <a:solidFill>
                  <a:srgbClr val="34594D"/>
                </a:solidFill>
              </a:rPr>
              <a:t>Austen        (</a:t>
            </a:r>
            <a:r>
              <a:rPr lang="nl-BE" dirty="0" err="1">
                <a:solidFill>
                  <a:srgbClr val="34594D"/>
                </a:solidFill>
              </a:rPr>
              <a:t>Université</a:t>
            </a:r>
            <a:r>
              <a:rPr lang="nl-BE" dirty="0">
                <a:solidFill>
                  <a:srgbClr val="34594D"/>
                </a:solidFill>
              </a:rPr>
              <a:t> de Liège)</a:t>
            </a:r>
          </a:p>
          <a:p>
            <a:endParaRPr lang="nl-BE" dirty="0">
              <a:solidFill>
                <a:srgbClr val="34594D"/>
              </a:solidFill>
              <a:effectLst/>
            </a:endParaRPr>
          </a:p>
          <a:p>
            <a:r>
              <a:rPr lang="nl-BE" dirty="0" err="1">
                <a:solidFill>
                  <a:srgbClr val="18A688"/>
                </a:solidFill>
                <a:effectLst/>
              </a:rPr>
              <a:t>Ethics</a:t>
            </a:r>
            <a:r>
              <a:rPr lang="nl-BE" dirty="0">
                <a:solidFill>
                  <a:srgbClr val="18A688"/>
                </a:solidFill>
                <a:effectLst/>
              </a:rPr>
              <a:t> </a:t>
            </a:r>
            <a:r>
              <a:rPr lang="nl-BE" dirty="0" err="1">
                <a:solidFill>
                  <a:srgbClr val="18A688"/>
                </a:solidFill>
                <a:effectLst/>
              </a:rPr>
              <a:t>and</a:t>
            </a:r>
            <a:r>
              <a:rPr lang="nl-BE" dirty="0">
                <a:solidFill>
                  <a:srgbClr val="18A688"/>
                </a:solidFill>
                <a:effectLst/>
              </a:rPr>
              <a:t> </a:t>
            </a:r>
            <a:r>
              <a:rPr lang="nl-BE" dirty="0" err="1">
                <a:solidFill>
                  <a:srgbClr val="18A688"/>
                </a:solidFill>
                <a:effectLst/>
              </a:rPr>
              <a:t>the</a:t>
            </a:r>
            <a:r>
              <a:rPr lang="nl-BE" dirty="0">
                <a:solidFill>
                  <a:srgbClr val="18A688"/>
                </a:solidFill>
                <a:effectLst/>
              </a:rPr>
              <a:t> </a:t>
            </a:r>
            <a:r>
              <a:rPr lang="nl-BE" dirty="0" err="1">
                <a:solidFill>
                  <a:srgbClr val="18A688"/>
                </a:solidFill>
                <a:effectLst/>
              </a:rPr>
              <a:t>use</a:t>
            </a:r>
            <a:r>
              <a:rPr lang="nl-BE" dirty="0">
                <a:solidFill>
                  <a:srgbClr val="18A688"/>
                </a:solidFill>
                <a:effectLst/>
              </a:rPr>
              <a:t> of AI				</a:t>
            </a:r>
            <a:r>
              <a:rPr lang="nl-BE" dirty="0">
                <a:solidFill>
                  <a:srgbClr val="34594D"/>
                </a:solidFill>
                <a:effectLst/>
              </a:rPr>
              <a:t>F. </a:t>
            </a:r>
            <a:r>
              <a:rPr lang="nl-BE" dirty="0" err="1">
                <a:solidFill>
                  <a:srgbClr val="34594D"/>
                </a:solidFill>
                <a:effectLst/>
              </a:rPr>
              <a:t>Devaux</a:t>
            </a:r>
            <a:r>
              <a:rPr lang="nl-BE" dirty="0">
                <a:solidFill>
                  <a:srgbClr val="34594D"/>
                </a:solidFill>
              </a:rPr>
              <a:t>        </a:t>
            </a:r>
            <a:endParaRPr lang="nl-BE" dirty="0">
              <a:solidFill>
                <a:srgbClr val="34594D"/>
              </a:solidFill>
              <a:effectLst/>
            </a:endParaRPr>
          </a:p>
          <a:p>
            <a:endParaRPr lang="nl-BE" dirty="0"/>
          </a:p>
          <a:p>
            <a:pPr marL="0" indent="0">
              <a:buNone/>
            </a:pPr>
            <a:r>
              <a:rPr lang="nl-BE" dirty="0">
                <a:effectLst/>
              </a:rPr>
              <a:t>Let </a:t>
            </a:r>
            <a:r>
              <a:rPr lang="nl-BE" dirty="0" err="1">
                <a:effectLst/>
              </a:rPr>
              <a:t>us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know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if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you</a:t>
            </a:r>
            <a:r>
              <a:rPr lang="nl-BE" dirty="0">
                <a:effectLst/>
              </a:rPr>
              <a:t> have new </a:t>
            </a:r>
            <a:r>
              <a:rPr lang="nl-BE" dirty="0" err="1">
                <a:effectLst/>
              </a:rPr>
              <a:t>staff</a:t>
            </a:r>
            <a:r>
              <a:rPr lang="nl-BE" dirty="0">
                <a:effectLst/>
              </a:rPr>
              <a:t> members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become</a:t>
            </a:r>
            <a:r>
              <a:rPr lang="nl-BE" dirty="0"/>
              <a:t> part of </a:t>
            </a:r>
            <a:r>
              <a:rPr lang="nl-BE" dirty="0">
                <a:effectLst/>
              </a:rPr>
              <a:t>BVN-GBN</a:t>
            </a:r>
          </a:p>
          <a:p>
            <a:pPr marL="0" indent="0">
              <a:buNone/>
            </a:pPr>
            <a:r>
              <a:rPr lang="nl-BE" dirty="0">
                <a:effectLst/>
              </a:rPr>
              <a:t>Send us your “case of the year” to be presented by a young apprentice 	🙏🏻</a:t>
            </a:r>
          </a:p>
          <a:p>
            <a:pPr marL="0" indent="0">
              <a:buNone/>
            </a:pPr>
            <a:endParaRPr lang="nl-BE" dirty="0">
              <a:effectLst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F82D997-0AFE-7648-B34F-62522ED34D48}"/>
              </a:ext>
            </a:extLst>
          </p:cNvPr>
          <p:cNvSpPr/>
          <p:nvPr/>
        </p:nvSpPr>
        <p:spPr>
          <a:xfrm>
            <a:off x="701458" y="5336089"/>
            <a:ext cx="8981161" cy="9758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48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7137231-298F-CD45-9463-636D9C793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/>
          <a:stretch/>
        </p:blipFill>
        <p:spPr>
          <a:xfrm>
            <a:off x="6815093" y="640080"/>
            <a:ext cx="5376907" cy="536066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1DA9B4F6-332E-FB45-B0EE-083B7B9B57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5708" y="4949159"/>
            <a:ext cx="3734014" cy="73765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nl-BE" sz="2200" dirty="0"/>
              <a:t>Please send us your proposals </a:t>
            </a:r>
            <a:r>
              <a:rPr lang="nl-BE" sz="2200" dirty="0" err="1"/>
              <a:t>before</a:t>
            </a:r>
            <a:r>
              <a:rPr lang="nl-BE" sz="2200" dirty="0"/>
              <a:t> 04 september 2026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7B48E8D-70D6-C248-AA3E-30D6470B0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55" y="431626"/>
            <a:ext cx="3734014" cy="15804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CA1D3C-53F5-9D41-8A00-D698D9EBF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7" y="640080"/>
            <a:ext cx="6553451" cy="3566160"/>
          </a:xfrm>
        </p:spPr>
        <p:txBody>
          <a:bodyPr anchor="b">
            <a:normAutofit/>
          </a:bodyPr>
          <a:lstStyle/>
          <a:p>
            <a:pPr algn="l"/>
            <a:r>
              <a:rPr lang="nl-BE" sz="3200" b="1" dirty="0">
                <a:solidFill>
                  <a:srgbClr val="34594D"/>
                </a:solidFill>
              </a:rPr>
              <a:t>Prix Social Chiesi pour la Néonatologie</a:t>
            </a:r>
            <a:br>
              <a:rPr lang="nl-BE" sz="3200" b="1" dirty="0">
                <a:solidFill>
                  <a:srgbClr val="34594D"/>
                </a:solidFill>
              </a:rPr>
            </a:br>
            <a:r>
              <a:rPr lang="nl-BE" sz="3200" b="1" dirty="0">
                <a:solidFill>
                  <a:srgbClr val="34594D"/>
                </a:solidFill>
              </a:rPr>
              <a:t>Chiesi Sociale Prijs voor Neonatologie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57E1CA3-49AC-CB4D-84DD-63453DEDC003}"/>
              </a:ext>
            </a:extLst>
          </p:cNvPr>
          <p:cNvSpPr txBox="1"/>
          <p:nvPr/>
        </p:nvSpPr>
        <p:spPr>
          <a:xfrm>
            <a:off x="4677697" y="867904"/>
            <a:ext cx="2631156" cy="1508105"/>
          </a:xfrm>
          <a:prstGeom prst="rect">
            <a:avLst/>
          </a:prstGeom>
          <a:solidFill>
            <a:srgbClr val="18A688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4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6th edition</a:t>
            </a:r>
          </a:p>
          <a:p>
            <a:pPr algn="ctr"/>
            <a:endParaRPr lang="nl-BE" sz="1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nl-BE" sz="4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€10.000</a:t>
            </a:r>
          </a:p>
        </p:txBody>
      </p:sp>
    </p:spTree>
    <p:extLst>
      <p:ext uri="{BB962C8B-B14F-4D97-AF65-F5344CB8AC3E}">
        <p14:creationId xmlns:p14="http://schemas.microsoft.com/office/powerpoint/2010/main" val="330815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3" grpI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3C712D0-0EEF-CB41-B567-9A8073C60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438" y="4904971"/>
            <a:ext cx="5234373" cy="1224649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lnSpc>
                <a:spcPct val="70000"/>
              </a:lnSpc>
            </a:pPr>
            <a:r>
              <a:rPr lang="nl-BE" sz="2000" dirty="0"/>
              <a:t>1 project per NICU</a:t>
            </a:r>
          </a:p>
          <a:p>
            <a:pPr>
              <a:lnSpc>
                <a:spcPct val="70000"/>
              </a:lnSpc>
            </a:pPr>
            <a:r>
              <a:rPr lang="nl-BE" sz="2000" dirty="0"/>
              <a:t>2 jaar “rust” indien winnaar</a:t>
            </a:r>
          </a:p>
          <a:p>
            <a:pPr>
              <a:lnSpc>
                <a:spcPct val="70000"/>
              </a:lnSpc>
            </a:pPr>
            <a:r>
              <a:rPr lang="nl-BE" sz="2000" dirty="0"/>
              <a:t>Een project opnieuw indienen is toegestaan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4C541FB9-ACA1-A844-AA4C-5FB2487AECFA}"/>
              </a:ext>
            </a:extLst>
          </p:cNvPr>
          <p:cNvGrpSpPr/>
          <p:nvPr/>
        </p:nvGrpSpPr>
        <p:grpSpPr>
          <a:xfrm>
            <a:off x="92466" y="1325563"/>
            <a:ext cx="12007068" cy="3397974"/>
            <a:chOff x="92466" y="1825625"/>
            <a:chExt cx="12007068" cy="3397974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E15FE7DA-C0C3-F846-ACF6-7611EE78D1C5}"/>
                </a:ext>
              </a:extLst>
            </p:cNvPr>
            <p:cNvGrpSpPr/>
            <p:nvPr/>
          </p:nvGrpSpPr>
          <p:grpSpPr>
            <a:xfrm>
              <a:off x="92466" y="1825625"/>
              <a:ext cx="5930978" cy="3397974"/>
              <a:chOff x="0" y="1825625"/>
              <a:chExt cx="5930978" cy="3397974"/>
            </a:xfrm>
          </p:grpSpPr>
          <p:pic>
            <p:nvPicPr>
              <p:cNvPr id="9" name="Afbeelding 8">
                <a:extLst>
                  <a:ext uri="{FF2B5EF4-FFF2-40B4-BE49-F238E27FC236}">
                    <a16:creationId xmlns:a16="http://schemas.microsoft.com/office/drawing/2014/main" id="{D4ED6F6E-9FD7-9D4F-95F0-705FEECBB7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6789"/>
              <a:stretch/>
            </p:blipFill>
            <p:spPr>
              <a:xfrm>
                <a:off x="0" y="4500000"/>
                <a:ext cx="5930978" cy="723599"/>
              </a:xfrm>
              <a:prstGeom prst="rect">
                <a:avLst/>
              </a:prstGeom>
            </p:spPr>
          </p:pic>
          <p:pic>
            <p:nvPicPr>
              <p:cNvPr id="8" name="Afbeelding 7">
                <a:extLst>
                  <a:ext uri="{FF2B5EF4-FFF2-40B4-BE49-F238E27FC236}">
                    <a16:creationId xmlns:a16="http://schemas.microsoft.com/office/drawing/2014/main" id="{41C601A0-BB51-D841-9BD3-D222B3DF7F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50000"/>
              <a:stretch/>
            </p:blipFill>
            <p:spPr>
              <a:xfrm>
                <a:off x="0" y="1825625"/>
                <a:ext cx="5920265" cy="2733708"/>
              </a:xfrm>
              <a:prstGeom prst="rect">
                <a:avLst/>
              </a:prstGeom>
            </p:spPr>
          </p:pic>
        </p:grp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D26CA32D-D996-F046-B6A6-0336F35D4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7668" y="1825625"/>
              <a:ext cx="5941866" cy="3240000"/>
            </a:xfrm>
            <a:prstGeom prst="rect">
              <a:avLst/>
            </a:prstGeom>
          </p:spPr>
        </p:pic>
      </p:grpSp>
      <p:sp>
        <p:nvSpPr>
          <p:cNvPr id="13" name="Titel 1">
            <a:extLst>
              <a:ext uri="{FF2B5EF4-FFF2-40B4-BE49-F238E27FC236}">
                <a16:creationId xmlns:a16="http://schemas.microsoft.com/office/drawing/2014/main" id="{99C44684-D008-2E4C-B91C-DBE2D97B2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nl-B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Voorwaarden-Conditions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E95E44C-5672-F04A-A31C-7F2DED75E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67" y="90070"/>
            <a:ext cx="1435634" cy="60764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0A6EF7E-B41B-9044-8351-7C4C931E7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/>
          <a:stretch/>
        </p:blipFill>
        <p:spPr>
          <a:xfrm>
            <a:off x="11202856" y="0"/>
            <a:ext cx="989144" cy="98615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7" name="Tijdelijke aanduiding voor inhoud 6">
            <a:extLst>
              <a:ext uri="{FF2B5EF4-FFF2-40B4-BE49-F238E27FC236}">
                <a16:creationId xmlns:a16="http://schemas.microsoft.com/office/drawing/2014/main" id="{9B00510A-92B8-7E4B-A971-3859B75F5DF6}"/>
              </a:ext>
            </a:extLst>
          </p:cNvPr>
          <p:cNvSpPr txBox="1">
            <a:spLocks/>
          </p:cNvSpPr>
          <p:nvPr/>
        </p:nvSpPr>
        <p:spPr>
          <a:xfrm>
            <a:off x="6679335" y="4904971"/>
            <a:ext cx="4523521" cy="12246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>
                <a:solidFill>
                  <a:schemeClr val="bg1"/>
                </a:solidFill>
              </a:rPr>
              <a:t>1 projet par USIN</a:t>
            </a:r>
          </a:p>
          <a:p>
            <a:r>
              <a:rPr lang="nl-BE" dirty="0">
                <a:solidFill>
                  <a:schemeClr val="bg1"/>
                </a:solidFill>
              </a:rPr>
              <a:t>2 ans de  “repos” si lauréat</a:t>
            </a:r>
          </a:p>
          <a:p>
            <a:r>
              <a:rPr lang="nl-BE" dirty="0">
                <a:solidFill>
                  <a:schemeClr val="bg1"/>
                </a:solidFill>
              </a:rPr>
              <a:t>Vous pouvez resoumettre un projet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68432F0-5239-4769-BC66-D38AFAA29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403" y="6213948"/>
            <a:ext cx="704328" cy="51969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F87DA95-C685-4783-AE00-F3AA983C2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668" y="6203852"/>
            <a:ext cx="1426049" cy="559921"/>
          </a:xfrm>
          <a:prstGeom prst="rect">
            <a:avLst/>
          </a:prstGeom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FF17FCF-8CAA-4EEC-BDDE-EE475545CBAA}"/>
              </a:ext>
            </a:extLst>
          </p:cNvPr>
          <p:cNvCxnSpPr/>
          <p:nvPr/>
        </p:nvCxnSpPr>
        <p:spPr>
          <a:xfrm>
            <a:off x="5308403" y="6203852"/>
            <a:ext cx="704328" cy="529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96ABD4F-EBBD-433D-87EB-06DFA0D6677F}"/>
              </a:ext>
            </a:extLst>
          </p:cNvPr>
          <p:cNvCxnSpPr/>
          <p:nvPr/>
        </p:nvCxnSpPr>
        <p:spPr>
          <a:xfrm>
            <a:off x="6394253" y="6186241"/>
            <a:ext cx="704328" cy="529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95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91540F20-8E8D-D94A-A1C9-AEA3C6276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/>
          <a:stretch/>
        </p:blipFill>
        <p:spPr>
          <a:xfrm>
            <a:off x="11202856" y="0"/>
            <a:ext cx="989144" cy="98615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EE0917-0A9A-4803-A2F4-4564D6963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Education</a:t>
            </a:r>
            <a:r>
              <a:rPr lang="nl-BE" dirty="0"/>
              <a:t> </a:t>
            </a:r>
            <a:r>
              <a:rPr lang="nl-BE" dirty="0" err="1"/>
              <a:t>projects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A7577D-22FE-4629-A248-39F0C54C2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First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Neodays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Belgium </a:t>
            </a:r>
            <a:r>
              <a:rPr lang="nl-BE" dirty="0"/>
              <a:t>on 6-7th of </a:t>
            </a:r>
            <a:r>
              <a:rPr lang="nl-BE" dirty="0" err="1"/>
              <a:t>February</a:t>
            </a:r>
            <a:r>
              <a:rPr lang="nl-BE" dirty="0"/>
              <a:t> 2026 was </a:t>
            </a:r>
            <a:r>
              <a:rPr lang="nl-BE" dirty="0" err="1"/>
              <a:t>successful</a:t>
            </a:r>
            <a:r>
              <a:rPr lang="nl-BE" dirty="0"/>
              <a:t>!</a:t>
            </a:r>
          </a:p>
          <a:p>
            <a:pPr lvl="1"/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organised</a:t>
            </a:r>
            <a:r>
              <a:rPr lang="nl-BE" dirty="0"/>
              <a:t> </a:t>
            </a:r>
            <a:r>
              <a:rPr lang="nl-BE" dirty="0" err="1"/>
              <a:t>biennual</a:t>
            </a:r>
            <a:r>
              <a:rPr lang="nl-BE" dirty="0"/>
              <a:t>		</a:t>
            </a:r>
            <a:r>
              <a:rPr lang="nl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2028</a:t>
            </a:r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r>
              <a:rPr lang="nl-BE" dirty="0" err="1"/>
              <a:t>Vascular</a:t>
            </a:r>
            <a:r>
              <a:rPr lang="nl-BE" dirty="0"/>
              <a:t> access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organised</a:t>
            </a:r>
            <a:r>
              <a:rPr lang="nl-BE" dirty="0"/>
              <a:t> </a:t>
            </a:r>
            <a:r>
              <a:rPr lang="nl-BE" dirty="0" err="1"/>
              <a:t>biennual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NEVAT</a:t>
            </a:r>
          </a:p>
          <a:p>
            <a:pPr lvl="1"/>
            <a:r>
              <a:rPr lang="nl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</a:t>
            </a:r>
            <a:r>
              <a:rPr lang="nl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2027</a:t>
            </a:r>
            <a:r>
              <a:rPr lang="nl-BE" dirty="0"/>
              <a:t> in Belgium (in English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include</a:t>
            </a:r>
            <a:r>
              <a:rPr lang="nl-BE" dirty="0"/>
              <a:t> FR-</a:t>
            </a:r>
            <a:r>
              <a:rPr lang="nl-BE" dirty="0" err="1"/>
              <a:t>speaking</a:t>
            </a:r>
            <a:r>
              <a:rPr lang="nl-BE" dirty="0"/>
              <a:t> </a:t>
            </a:r>
            <a:r>
              <a:rPr lang="nl-BE" dirty="0" err="1"/>
              <a:t>colleagues</a:t>
            </a:r>
            <a:r>
              <a:rPr lang="nl-BE" dirty="0"/>
              <a:t>)</a:t>
            </a:r>
          </a:p>
          <a:p>
            <a:pPr lvl="1"/>
            <a:endParaRPr lang="nl-BE" dirty="0"/>
          </a:p>
          <a:p>
            <a:r>
              <a:rPr lang="nl-BE" dirty="0"/>
              <a:t>POCUS course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organised</a:t>
            </a:r>
            <a:r>
              <a:rPr lang="nl-BE" dirty="0"/>
              <a:t> </a:t>
            </a:r>
            <a:r>
              <a:rPr lang="nl-BE" dirty="0" err="1"/>
              <a:t>every</a:t>
            </a:r>
            <a:r>
              <a:rPr lang="nl-BE" dirty="0"/>
              <a:t> 2 </a:t>
            </a:r>
            <a:r>
              <a:rPr lang="nl-BE" dirty="0" err="1"/>
              <a:t>year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BVN-GBN</a:t>
            </a:r>
          </a:p>
          <a:p>
            <a:pPr lvl="1"/>
            <a:r>
              <a:rPr lang="nl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May-</a:t>
            </a:r>
            <a:r>
              <a:rPr lang="nl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</a:t>
            </a:r>
            <a:r>
              <a:rPr lang="nl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2028 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246BBCC-A2B6-4641-A415-CA3CA70F59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" t="80916" r="16774" b="3272"/>
          <a:stretch/>
        </p:blipFill>
        <p:spPr>
          <a:xfrm>
            <a:off x="1031722" y="2611945"/>
            <a:ext cx="10171134" cy="81705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9D000F7-2EAE-43E1-8757-7EA9AF6AC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2988" y="3563937"/>
            <a:ext cx="1434440" cy="14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91540F20-8E8D-D94A-A1C9-AEA3C6276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/>
          <a:stretch/>
        </p:blipFill>
        <p:spPr>
          <a:xfrm>
            <a:off x="11202856" y="0"/>
            <a:ext cx="989144" cy="98615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746FC175-6C5A-9A4E-94BD-52BAE7A0E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89464" cy="1325563"/>
          </a:xfrm>
        </p:spPr>
        <p:txBody>
          <a:bodyPr>
            <a:normAutofit/>
          </a:bodyPr>
          <a:lstStyle/>
          <a:p>
            <a:r>
              <a:rPr lang="nl-BE" dirty="0" err="1"/>
              <a:t>Neonatal</a:t>
            </a:r>
            <a:r>
              <a:rPr lang="nl-BE" dirty="0"/>
              <a:t> POCUS in Belgium ?</a:t>
            </a:r>
            <a:endParaRPr lang="nl-BE" sz="9600" baseline="-25000" dirty="0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F04A6370-26A8-FD48-A8D6-5E60895DB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0817"/>
          </a:xfrm>
        </p:spPr>
        <p:txBody>
          <a:bodyPr/>
          <a:lstStyle/>
          <a:p>
            <a:r>
              <a:rPr lang="nl-BE" dirty="0"/>
              <a:t>Indien interesse om mee te werken aan organisatie van training van bedside echografie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Si vous souhaitez contribuer à l'organisation de la formation dans le domaine de l'échographie au chevet du patient</a:t>
            </a:r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8066556-549F-FC4A-8BD0-A3F0D00CD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26" y="4806442"/>
            <a:ext cx="4229100" cy="12319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3110F44F-9DC2-DC4A-A5DD-C685BA3FA14D}"/>
              </a:ext>
            </a:extLst>
          </p:cNvPr>
          <p:cNvSpPr txBox="1"/>
          <p:nvPr/>
        </p:nvSpPr>
        <p:spPr>
          <a:xfrm>
            <a:off x="1234924" y="6127234"/>
            <a:ext cx="2480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rgbClr val="599D83"/>
                </a:solidFill>
              </a:rPr>
              <a:t>https://beusbelgium.org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1C38386-88DD-0149-8358-E55C51296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602" y="4839697"/>
            <a:ext cx="4124198" cy="998045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C45B6C0A-1453-384E-9199-90A3C06757F3}"/>
              </a:ext>
            </a:extLst>
          </p:cNvPr>
          <p:cNvSpPr txBox="1"/>
          <p:nvPr/>
        </p:nvSpPr>
        <p:spPr>
          <a:xfrm>
            <a:off x="7989998" y="6123543"/>
            <a:ext cx="2603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rgbClr val="599D83"/>
                </a:solidFill>
              </a:rPr>
              <a:t>https://www.bepocus.org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22E2B8F-8E0B-A74B-8313-7BD28FD44FA1}"/>
              </a:ext>
            </a:extLst>
          </p:cNvPr>
          <p:cNvSpPr txBox="1"/>
          <p:nvPr/>
        </p:nvSpPr>
        <p:spPr>
          <a:xfrm>
            <a:off x="2238756" y="2956178"/>
            <a:ext cx="7714488" cy="5847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3200" b="1" dirty="0"/>
              <a:t>CONTACT : BARBARA.DEBISSCHOP@ZAS.BE </a:t>
            </a:r>
            <a:endParaRPr lang="nl-BE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377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FFFAA-8EB4-5449-A864-DCEED907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WERKGROEPEN-GROUPES DE TRAVAIL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12031-5E32-9648-975E-0F15437C7E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91021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625" y="255722"/>
            <a:ext cx="4010820" cy="161546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z="3200" dirty="0"/>
              <a:t>Breastfeeding and human milk banks in the Belgian NICUs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276A999-9FD9-42AE-A9F9-A267D6E39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54" b="24360"/>
          <a:stretch/>
        </p:blipFill>
        <p:spPr>
          <a:xfrm>
            <a:off x="20" y="-25051"/>
            <a:ext cx="5665871" cy="2113614"/>
          </a:xfrm>
          <a:prstGeom prst="rect">
            <a:avLst/>
          </a:prstGeom>
          <a:noFill/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2893DA0-5E1F-4909-9BD1-C37F325153B2}"/>
              </a:ext>
            </a:extLst>
          </p:cNvPr>
          <p:cNvSpPr txBox="1"/>
          <p:nvPr/>
        </p:nvSpPr>
        <p:spPr>
          <a:xfrm>
            <a:off x="1009809" y="2654430"/>
            <a:ext cx="10292862" cy="2308324"/>
          </a:xfrm>
          <a:prstGeom prst="rect">
            <a:avLst/>
          </a:prstGeom>
          <a:solidFill>
            <a:srgbClr val="18A68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2400" dirty="0"/>
              <a:t>Feedback meeting has been held </a:t>
            </a:r>
            <a:r>
              <a:rPr lang="nl-BE" sz="2400" dirty="0" err="1"/>
              <a:t>with</a:t>
            </a:r>
            <a:r>
              <a:rPr lang="nl-BE" sz="2400" dirty="0"/>
              <a:t> </a:t>
            </a:r>
            <a:r>
              <a:rPr lang="nl-BE" sz="2400" dirty="0" err="1"/>
              <a:t>all</a:t>
            </a:r>
            <a:r>
              <a:rPr lang="nl-BE" sz="2400" dirty="0"/>
              <a:t> </a:t>
            </a:r>
            <a:r>
              <a:rPr lang="nl-BE" sz="2400" dirty="0" err="1"/>
              <a:t>participating</a:t>
            </a:r>
            <a:r>
              <a:rPr lang="nl-BE" sz="2400" dirty="0"/>
              <a:t> </a:t>
            </a:r>
            <a:r>
              <a:rPr lang="nl-BE" sz="2400" dirty="0" err="1"/>
              <a:t>centres</a:t>
            </a:r>
            <a:r>
              <a:rPr lang="nl-BE" sz="2400" dirty="0"/>
              <a:t> end of April 2026</a:t>
            </a:r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r>
              <a:rPr lang="nl-BE" sz="2800" b="1" dirty="0">
                <a:solidFill>
                  <a:srgbClr val="FFFF00"/>
                </a:solidFill>
              </a:rPr>
              <a:t>EVERYTHING IS GOING VERY WELL</a:t>
            </a:r>
          </a:p>
          <a:p>
            <a:pPr algn="ctr"/>
            <a:endParaRPr lang="nl-BE" sz="2800" b="1" dirty="0">
              <a:solidFill>
                <a:srgbClr val="FFFF00"/>
              </a:solidFill>
            </a:endParaRPr>
          </a:p>
          <a:p>
            <a:pPr algn="ctr"/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Centres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been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asked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contracts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</a:t>
            </a:r>
            <a:r>
              <a:rPr lang="nl-BE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sz="28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banks</a:t>
            </a:r>
            <a:endParaRPr lang="nl-BE" sz="28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1570624-DB1E-4B9C-8D94-CA3712244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39" y="5034069"/>
            <a:ext cx="1421070" cy="169548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22D9C10-AFFB-486C-A971-9E317E7C0090}"/>
              </a:ext>
            </a:extLst>
          </p:cNvPr>
          <p:cNvSpPr txBox="1"/>
          <p:nvPr/>
        </p:nvSpPr>
        <p:spPr>
          <a:xfrm>
            <a:off x="1629675" y="5159893"/>
            <a:ext cx="4148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UZ Leuven</a:t>
            </a:r>
          </a:p>
          <a:p>
            <a:r>
              <a:rPr lang="nl-BE" sz="2400" dirty="0"/>
              <a:t>An Eerdekens</a:t>
            </a:r>
          </a:p>
          <a:p>
            <a:r>
              <a:rPr lang="nl-BE" sz="2400" dirty="0"/>
              <a:t>016/347673</a:t>
            </a:r>
          </a:p>
          <a:p>
            <a:r>
              <a:rPr lang="nl-BE" sz="2400" dirty="0"/>
              <a:t>Melkbank.doneo@uzleuven.be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053FC11-8E31-4833-81FB-9FD1B30E3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500" y="5342427"/>
            <a:ext cx="1920360" cy="107876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36081B7-A4D0-417A-A0B7-DAAC9742BE15}"/>
              </a:ext>
            </a:extLst>
          </p:cNvPr>
          <p:cNvSpPr txBox="1"/>
          <p:nvPr/>
        </p:nvSpPr>
        <p:spPr>
          <a:xfrm>
            <a:off x="8375650" y="5146718"/>
            <a:ext cx="5134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Citadelle Liège</a:t>
            </a:r>
          </a:p>
          <a:p>
            <a:r>
              <a:rPr lang="nl-BE" sz="2400" dirty="0"/>
              <a:t>Virginie De </a:t>
            </a:r>
            <a:r>
              <a:rPr lang="nl-BE" sz="2400" dirty="0" err="1"/>
              <a:t>Halleux</a:t>
            </a:r>
            <a:endParaRPr lang="nl-BE" sz="2400" dirty="0"/>
          </a:p>
          <a:p>
            <a:r>
              <a:rPr lang="nl-BE" sz="2400" dirty="0"/>
              <a:t>04/3217351</a:t>
            </a:r>
          </a:p>
          <a:p>
            <a:r>
              <a:rPr lang="nl-BE" sz="2400" dirty="0"/>
              <a:t>banquedelait@citadelle.be</a:t>
            </a:r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12735-D4D2-9247-CAD9-64CE0C2A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Belgian Consensus Group </a:t>
            </a:r>
            <a:r>
              <a:rPr lang="nl-BE" sz="3200" dirty="0">
                <a:solidFill>
                  <a:schemeClr val="tx2"/>
                </a:solidFill>
              </a:rPr>
              <a:t>on the 		  </a:t>
            </a:r>
            <a:r>
              <a:rPr lang="nl-BE" dirty="0">
                <a:solidFill>
                  <a:schemeClr val="tx2"/>
                </a:solidFill>
              </a:rPr>
              <a:t>Management of Birth at the Limits of Viability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A4E5290-F5B9-9C5F-0B54-FAB9E659D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470" y="1690688"/>
            <a:ext cx="8747216" cy="4362992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E3FE027-D3A2-9647-998C-59AF45A993FD}"/>
              </a:ext>
            </a:extLst>
          </p:cNvPr>
          <p:cNvSpPr txBox="1">
            <a:spLocks/>
          </p:cNvSpPr>
          <p:nvPr/>
        </p:nvSpPr>
        <p:spPr>
          <a:xfrm>
            <a:off x="87086" y="6492875"/>
            <a:ext cx="10515600" cy="312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1400" dirty="0">
                <a:solidFill>
                  <a:schemeClr val="tx2"/>
                </a:solidFill>
              </a:rPr>
              <a:t>Launched May 13</a:t>
            </a:r>
            <a:r>
              <a:rPr lang="nl-BE" sz="1400" baseline="30000" dirty="0">
                <a:solidFill>
                  <a:schemeClr val="tx2"/>
                </a:solidFill>
              </a:rPr>
              <a:t>th</a:t>
            </a:r>
            <a:r>
              <a:rPr lang="nl-BE" sz="1400" dirty="0">
                <a:solidFill>
                  <a:schemeClr val="tx2"/>
                </a:solidFill>
              </a:rPr>
              <a:t>, 2024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7548CA3-475C-C244-AAF6-0C926A043B90}"/>
              </a:ext>
            </a:extLst>
          </p:cNvPr>
          <p:cNvSpPr txBox="1"/>
          <p:nvPr/>
        </p:nvSpPr>
        <p:spPr>
          <a:xfrm>
            <a:off x="87086" y="6088611"/>
            <a:ext cx="312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Filip Cools </a:t>
            </a:r>
            <a:r>
              <a:rPr lang="nl-BE" i="1" dirty="0">
                <a:solidFill>
                  <a:srgbClr val="18A688"/>
                </a:solidFill>
              </a:rPr>
              <a:t>project coordinator</a:t>
            </a:r>
          </a:p>
        </p:txBody>
      </p:sp>
    </p:spTree>
    <p:extLst>
      <p:ext uri="{BB962C8B-B14F-4D97-AF65-F5344CB8AC3E}">
        <p14:creationId xmlns:p14="http://schemas.microsoft.com/office/powerpoint/2010/main" val="2871513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w to Assign Roles in Your Proposal Development Team">
            <a:extLst>
              <a:ext uri="{FF2B5EF4-FFF2-40B4-BE49-F238E27FC236}">
                <a16:creationId xmlns:a16="http://schemas.microsoft.com/office/drawing/2014/main" id="{DFEED71A-4193-84D6-35C9-7B6E60B32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16" y="76309"/>
            <a:ext cx="3400044" cy="221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E9BD150-52EB-2238-95D2-54908257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Work packages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6750AA4-512A-27F8-2FE2-68313F3D901A}"/>
              </a:ext>
            </a:extLst>
          </p:cNvPr>
          <p:cNvSpPr/>
          <p:nvPr/>
        </p:nvSpPr>
        <p:spPr>
          <a:xfrm>
            <a:off x="2377440" y="1690688"/>
            <a:ext cx="3451860" cy="8229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WP1</a:t>
            </a:r>
          </a:p>
          <a:p>
            <a:pPr algn="ctr"/>
            <a:r>
              <a:rPr lang="nl-BE" sz="2000" dirty="0"/>
              <a:t>National survey in HCP’s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F3E5735-D728-9391-2A66-8A1F03F9B3D5}"/>
              </a:ext>
            </a:extLst>
          </p:cNvPr>
          <p:cNvSpPr/>
          <p:nvPr/>
        </p:nvSpPr>
        <p:spPr>
          <a:xfrm>
            <a:off x="2377440" y="2666048"/>
            <a:ext cx="3451860" cy="8229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WP2</a:t>
            </a:r>
          </a:p>
          <a:p>
            <a:pPr algn="ctr"/>
            <a:r>
              <a:rPr lang="nl-BE" sz="2000" dirty="0"/>
              <a:t>Analysis of recent guidelines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6903FF9-EBD8-FD45-C121-2C84D654B6D1}"/>
              </a:ext>
            </a:extLst>
          </p:cNvPr>
          <p:cNvSpPr/>
          <p:nvPr/>
        </p:nvSpPr>
        <p:spPr>
          <a:xfrm>
            <a:off x="2377440" y="3641408"/>
            <a:ext cx="3451860" cy="8229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WP3</a:t>
            </a:r>
          </a:p>
          <a:p>
            <a:pPr algn="ctr"/>
            <a:r>
              <a:rPr lang="nl-BE" sz="2000" dirty="0"/>
              <a:t>Search for new studies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B2799B0-DE07-C666-5998-F47356F9163F}"/>
              </a:ext>
            </a:extLst>
          </p:cNvPr>
          <p:cNvSpPr/>
          <p:nvPr/>
        </p:nvSpPr>
        <p:spPr>
          <a:xfrm>
            <a:off x="6004560" y="1690688"/>
            <a:ext cx="3451860" cy="82296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WP4</a:t>
            </a:r>
          </a:p>
          <a:p>
            <a:pPr algn="ctr"/>
            <a:r>
              <a:rPr lang="nl-BE" sz="2000" dirty="0"/>
              <a:t>Belgian long-term FU data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EFA0C2B-EEF3-B0FE-83F1-4CB6163B215D}"/>
              </a:ext>
            </a:extLst>
          </p:cNvPr>
          <p:cNvSpPr/>
          <p:nvPr/>
        </p:nvSpPr>
        <p:spPr>
          <a:xfrm>
            <a:off x="6004560" y="2666048"/>
            <a:ext cx="3451860" cy="82296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WP5</a:t>
            </a:r>
          </a:p>
          <a:p>
            <a:pPr algn="ctr"/>
            <a:r>
              <a:rPr lang="nl-BE" sz="2000" dirty="0"/>
              <a:t>Parents’ view and preferences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A2454C53-9F54-6F34-6EC8-1F6F9245D669}"/>
              </a:ext>
            </a:extLst>
          </p:cNvPr>
          <p:cNvGrpSpPr/>
          <p:nvPr/>
        </p:nvGrpSpPr>
        <p:grpSpPr>
          <a:xfrm>
            <a:off x="2377440" y="4747736"/>
            <a:ext cx="7078980" cy="1471136"/>
            <a:chOff x="2377440" y="4747736"/>
            <a:chExt cx="7078980" cy="147113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75B4249-B7D9-0EDA-58BE-30A1523F18FF}"/>
                </a:ext>
              </a:extLst>
            </p:cNvPr>
            <p:cNvSpPr/>
            <p:nvPr/>
          </p:nvSpPr>
          <p:spPr>
            <a:xfrm>
              <a:off x="2377440" y="5395912"/>
              <a:ext cx="3451860" cy="8229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2000" b="1" dirty="0"/>
                <a:t>Recommendations for</a:t>
              </a:r>
            </a:p>
            <a:p>
              <a:pPr algn="ctr"/>
              <a:r>
                <a:rPr lang="nl-BE" sz="2000" b="1" dirty="0"/>
                <a:t>clinical care</a:t>
              </a:r>
              <a:endParaRPr lang="nl-BE" sz="200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F881C288-EE90-ADFC-823D-1B9DB67CABBE}"/>
                </a:ext>
              </a:extLst>
            </p:cNvPr>
            <p:cNvSpPr/>
            <p:nvPr/>
          </p:nvSpPr>
          <p:spPr>
            <a:xfrm>
              <a:off x="6004560" y="5395912"/>
              <a:ext cx="3451860" cy="8229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2000" b="1" dirty="0"/>
                <a:t>Recommendations for</a:t>
              </a:r>
            </a:p>
            <a:p>
              <a:pPr algn="ctr"/>
              <a:r>
                <a:rPr lang="nl-BE" sz="2000" b="1" dirty="0"/>
                <a:t>prenatal counseling</a:t>
              </a:r>
              <a:endParaRPr lang="nl-BE" sz="2000" dirty="0"/>
            </a:p>
          </p:txBody>
        </p:sp>
        <p:sp>
          <p:nvSpPr>
            <p:cNvPr id="11" name="Pijl omhoog 10">
              <a:extLst>
                <a:ext uri="{FF2B5EF4-FFF2-40B4-BE49-F238E27FC236}">
                  <a16:creationId xmlns:a16="http://schemas.microsoft.com/office/drawing/2014/main" id="{82C4EF11-631A-D902-2E2F-169B4354CD32}"/>
                </a:ext>
              </a:extLst>
            </p:cNvPr>
            <p:cNvSpPr/>
            <p:nvPr/>
          </p:nvSpPr>
          <p:spPr>
            <a:xfrm rot="10800000">
              <a:off x="4937760" y="4747736"/>
              <a:ext cx="1943100" cy="435292"/>
            </a:xfrm>
            <a:prstGeom prst="up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5" name="Rechthoek 14">
            <a:extLst>
              <a:ext uri="{FF2B5EF4-FFF2-40B4-BE49-F238E27FC236}">
                <a16:creationId xmlns:a16="http://schemas.microsoft.com/office/drawing/2014/main" id="{CBC2ABBF-A77D-0C11-62AF-388493B8469F}"/>
              </a:ext>
            </a:extLst>
          </p:cNvPr>
          <p:cNvSpPr/>
          <p:nvPr/>
        </p:nvSpPr>
        <p:spPr>
          <a:xfrm>
            <a:off x="6004560" y="3640714"/>
            <a:ext cx="3451860" cy="82296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/>
              <a:t>WP6</a:t>
            </a:r>
          </a:p>
          <a:p>
            <a:pPr algn="ctr"/>
            <a:r>
              <a:rPr lang="nl-BE" sz="2000" dirty="0"/>
              <a:t>Prenatal counseling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0E9CA36-CA5E-294F-A4EF-1A5564D44CBA}"/>
              </a:ext>
            </a:extLst>
          </p:cNvPr>
          <p:cNvSpPr/>
          <p:nvPr/>
        </p:nvSpPr>
        <p:spPr>
          <a:xfrm>
            <a:off x="2377440" y="1690688"/>
            <a:ext cx="3451860" cy="822960"/>
          </a:xfrm>
          <a:prstGeom prst="rect">
            <a:avLst/>
          </a:prstGeom>
          <a:noFill/>
          <a:ln w="76200">
            <a:solidFill>
              <a:srgbClr val="18A688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8B8B7C19-9AB3-854B-89CC-FEBBBD255AC1}"/>
              </a:ext>
            </a:extLst>
          </p:cNvPr>
          <p:cNvSpPr/>
          <p:nvPr/>
        </p:nvSpPr>
        <p:spPr>
          <a:xfrm>
            <a:off x="1615440" y="4698573"/>
            <a:ext cx="8611772" cy="1794302"/>
          </a:xfrm>
          <a:prstGeom prst="rect">
            <a:avLst/>
          </a:prstGeom>
          <a:solidFill>
            <a:schemeClr val="accent1"/>
          </a:solidFill>
          <a:ln w="76200">
            <a:solidFill>
              <a:srgbClr val="18A688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/>
              <a:t>Data </a:t>
            </a:r>
            <a:r>
              <a:rPr lang="nl-BE" sz="3200" dirty="0" err="1"/>
              <a:t>from</a:t>
            </a:r>
            <a:r>
              <a:rPr lang="nl-BE" sz="3200" dirty="0"/>
              <a:t> survey are </a:t>
            </a:r>
            <a:r>
              <a:rPr lang="nl-BE" sz="3200" dirty="0" err="1"/>
              <a:t>being</a:t>
            </a:r>
            <a:r>
              <a:rPr lang="nl-BE" sz="3200" dirty="0"/>
              <a:t> </a:t>
            </a:r>
            <a:r>
              <a:rPr lang="nl-BE" sz="3200" dirty="0" err="1"/>
              <a:t>studied</a:t>
            </a:r>
            <a:r>
              <a:rPr lang="nl-BE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984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15" grpId="0" animBg="1"/>
      <p:bldP spid="4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DF55BE-B4AB-4BA1-BDE1-E9F7FB3F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7" y="409589"/>
            <a:ext cx="10144077" cy="1684638"/>
          </a:xfrm>
        </p:spPr>
        <p:txBody>
          <a:bodyPr>
            <a:normAutofit/>
          </a:bodyPr>
          <a:lstStyle/>
          <a:p>
            <a:r>
              <a:rPr lang="nl-BE" sz="3700" dirty="0" err="1"/>
              <a:t>Reimbursement</a:t>
            </a:r>
            <a:r>
              <a:rPr lang="nl-BE" sz="3700" dirty="0"/>
              <a:t> </a:t>
            </a:r>
            <a:br>
              <a:rPr lang="nl-BE" sz="3700" dirty="0"/>
            </a:br>
            <a:r>
              <a:rPr lang="nl-BE" sz="3700" dirty="0" err="1"/>
              <a:t>rooming</a:t>
            </a:r>
            <a:r>
              <a:rPr lang="nl-BE" sz="3700" dirty="0"/>
              <a:t> in </a:t>
            </a:r>
            <a:r>
              <a:rPr lang="nl-BE" sz="3700" dirty="0" err="1"/>
              <a:t>for</a:t>
            </a:r>
            <a:r>
              <a:rPr lang="nl-BE" sz="3700" dirty="0"/>
              <a:t> </a:t>
            </a:r>
            <a:r>
              <a:rPr lang="nl-BE" sz="3700" dirty="0" err="1"/>
              <a:t>parents</a:t>
            </a:r>
            <a:r>
              <a:rPr lang="nl-BE" sz="3700" dirty="0"/>
              <a:t> </a:t>
            </a:r>
            <a:r>
              <a:rPr lang="nl-BE" sz="3700" dirty="0" err="1"/>
              <a:t>and</a:t>
            </a:r>
            <a:r>
              <a:rPr lang="nl-BE" sz="3700" dirty="0"/>
              <a:t> </a:t>
            </a:r>
            <a:r>
              <a:rPr lang="nl-BE" sz="3700" dirty="0" err="1"/>
              <a:t>psychological</a:t>
            </a:r>
            <a:r>
              <a:rPr lang="nl-BE" sz="3700" dirty="0"/>
              <a:t> support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1F68B-539D-544E-97AE-38697136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63" y="2409568"/>
            <a:ext cx="6639837" cy="3690551"/>
          </a:xfrm>
        </p:spPr>
        <p:txBody>
          <a:bodyPr>
            <a:normAutofit/>
          </a:bodyPr>
          <a:lstStyle/>
          <a:p>
            <a:r>
              <a:rPr lang="nl-BE" sz="2400" dirty="0" err="1">
                <a:effectLst/>
              </a:rPr>
              <a:t>Waiting</a:t>
            </a:r>
            <a:r>
              <a:rPr lang="nl-BE" sz="2400" dirty="0">
                <a:effectLst/>
              </a:rPr>
              <a:t> </a:t>
            </a:r>
            <a:r>
              <a:rPr lang="nl-BE" sz="2400" dirty="0" err="1">
                <a:effectLst/>
              </a:rPr>
              <a:t>for</a:t>
            </a:r>
            <a:r>
              <a:rPr lang="nl-BE" sz="2400" dirty="0">
                <a:effectLst/>
              </a:rPr>
              <a:t> official reply on </a:t>
            </a:r>
            <a:r>
              <a:rPr lang="nl-BE" sz="2400" dirty="0" err="1">
                <a:effectLst/>
              </a:rPr>
              <a:t>formal</a:t>
            </a:r>
            <a:r>
              <a:rPr lang="nl-BE" sz="2400" dirty="0">
                <a:effectLst/>
              </a:rPr>
              <a:t> letter to </a:t>
            </a:r>
            <a:r>
              <a:rPr lang="nl-BE" sz="2400" dirty="0" err="1">
                <a:effectLst/>
              </a:rPr>
              <a:t>the</a:t>
            </a:r>
            <a:r>
              <a:rPr lang="nl-BE" sz="2400" dirty="0">
                <a:effectLst/>
              </a:rPr>
              <a:t> Minister of Health</a:t>
            </a:r>
          </a:p>
          <a:p>
            <a:endParaRPr lang="nl-BE" sz="1700" dirty="0"/>
          </a:p>
          <a:p>
            <a:r>
              <a:rPr lang="nl-BE" dirty="0">
                <a:effectLst/>
              </a:rPr>
              <a:t>Survey has been sent out </a:t>
            </a:r>
            <a:r>
              <a:rPr lang="nl-BE" dirty="0" err="1">
                <a:effectLst/>
              </a:rPr>
              <a:t>to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NICU’s</a:t>
            </a:r>
            <a:endParaRPr lang="nl-BE" dirty="0">
              <a:effectLst/>
            </a:endParaRPr>
          </a:p>
          <a:p>
            <a:pPr lvl="1"/>
            <a:r>
              <a:rPr lang="nl-BE" dirty="0"/>
              <a:t>16/19 have </a:t>
            </a:r>
            <a:r>
              <a:rPr lang="nl-BE" dirty="0" err="1"/>
              <a:t>responded</a:t>
            </a:r>
            <a:endParaRPr lang="nl-BE" dirty="0"/>
          </a:p>
          <a:p>
            <a:pPr lvl="1"/>
            <a:r>
              <a:rPr lang="nl-BE" dirty="0">
                <a:effectLst/>
              </a:rPr>
              <a:t>Large </a:t>
            </a:r>
            <a:r>
              <a:rPr lang="nl-BE" dirty="0" err="1">
                <a:effectLst/>
              </a:rPr>
              <a:t>variation</a:t>
            </a:r>
            <a:r>
              <a:rPr lang="nl-BE" dirty="0">
                <a:effectLst/>
              </a:rPr>
              <a:t> in </a:t>
            </a:r>
            <a:r>
              <a:rPr lang="nl-BE" dirty="0" err="1">
                <a:effectLst/>
              </a:rPr>
              <a:t>practices</a:t>
            </a:r>
            <a:endParaRPr lang="nl-BE" dirty="0">
              <a:effectLst/>
            </a:endParaRPr>
          </a:p>
          <a:p>
            <a:pPr lvl="1"/>
            <a:endParaRPr lang="nl-BE" dirty="0"/>
          </a:p>
          <a:p>
            <a:pPr lvl="1"/>
            <a:r>
              <a:rPr lang="nl-BE" dirty="0">
                <a:effectLst/>
              </a:rPr>
              <a:t>1 FTE </a:t>
            </a:r>
            <a:r>
              <a:rPr lang="nl-BE" dirty="0" err="1">
                <a:effectLst/>
              </a:rPr>
              <a:t>psychologist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for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each</a:t>
            </a:r>
            <a:r>
              <a:rPr lang="nl-BE" dirty="0">
                <a:effectLst/>
              </a:rPr>
              <a:t> 15 </a:t>
            </a:r>
            <a:r>
              <a:rPr lang="nl-BE" dirty="0" err="1">
                <a:effectLst/>
              </a:rPr>
              <a:t>beds</a:t>
            </a:r>
            <a:endParaRPr lang="nl-BE" dirty="0">
              <a:effectLst/>
            </a:endParaRPr>
          </a:p>
          <a:p>
            <a:pPr lvl="2"/>
            <a:r>
              <a:rPr lang="nl-BE" dirty="0">
                <a:effectLst/>
              </a:rPr>
              <a:t>0,2 </a:t>
            </a:r>
            <a:r>
              <a:rPr lang="nl-BE" dirty="0" err="1">
                <a:effectLst/>
              </a:rPr>
              <a:t>to</a:t>
            </a:r>
            <a:r>
              <a:rPr lang="nl-BE" dirty="0"/>
              <a:t> 2,5 FTE in </a:t>
            </a:r>
            <a:r>
              <a:rPr lang="nl-BE" dirty="0" err="1"/>
              <a:t>responding</a:t>
            </a:r>
            <a:r>
              <a:rPr lang="nl-BE" dirty="0"/>
              <a:t> </a:t>
            </a:r>
            <a:r>
              <a:rPr lang="nl-BE" dirty="0" err="1"/>
              <a:t>NICU’s</a:t>
            </a:r>
            <a:endParaRPr lang="nl-BE" dirty="0">
              <a:effectLst/>
            </a:endParaRPr>
          </a:p>
          <a:p>
            <a:pPr marL="0" indent="0">
              <a:buNone/>
            </a:pPr>
            <a:endParaRPr lang="nl-BE" sz="17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622071" y="164757"/>
            <a:ext cx="1410370" cy="157636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D384CD9-C3BA-C342-933F-EBDDB52E1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650973"/>
              </p:ext>
            </p:extLst>
          </p:nvPr>
        </p:nvGraphicFramePr>
        <p:xfrm>
          <a:off x="7506180" y="2204524"/>
          <a:ext cx="4526261" cy="3138624"/>
        </p:xfrm>
        <a:graphic>
          <a:graphicData uri="http://schemas.openxmlformats.org/drawingml/2006/table">
            <a:tbl>
              <a:tblPr/>
              <a:tblGrid>
                <a:gridCol w="3058735">
                  <a:extLst>
                    <a:ext uri="{9D8B030D-6E8A-4147-A177-3AD203B41FA5}">
                      <a16:colId xmlns:a16="http://schemas.microsoft.com/office/drawing/2014/main" val="3628385040"/>
                    </a:ext>
                  </a:extLst>
                </a:gridCol>
                <a:gridCol w="1467526">
                  <a:extLst>
                    <a:ext uri="{9D8B030D-6E8A-4147-A177-3AD203B41FA5}">
                      <a16:colId xmlns:a16="http://schemas.microsoft.com/office/drawing/2014/main" val="996383916"/>
                    </a:ext>
                  </a:extLst>
                </a:gridCol>
              </a:tblGrid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Pierre Maton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CHC Monlégia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915432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Katleen Plaskie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ZAS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148437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Marie-Rose Van Hoestenberghe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48217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Gunnar Naulaers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 Leuven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809912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Anne Debeer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 Leuven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199831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Donatienne Lagae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CHIREC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11503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Dorottya Kelen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HUDERF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973646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Virginie de </a:t>
                      </a: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Halleux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Citadelle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71878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Sabrina Laroche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UZA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979821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Kris De Coen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UZG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70345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Antoine Bachy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GHdC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115447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Dominique Grossman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CHIREC</a:t>
                      </a:r>
                      <a:endParaRPr lang="nl-BE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455478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FC3E0BD8-0B66-4843-92A4-6FB12CADD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286529"/>
              </p:ext>
            </p:extLst>
          </p:nvPr>
        </p:nvGraphicFramePr>
        <p:xfrm>
          <a:off x="7506179" y="5453445"/>
          <a:ext cx="4526261" cy="3277360"/>
        </p:xfrm>
        <a:graphic>
          <a:graphicData uri="http://schemas.openxmlformats.org/drawingml/2006/table">
            <a:tbl>
              <a:tblPr/>
              <a:tblGrid>
                <a:gridCol w="3058735">
                  <a:extLst>
                    <a:ext uri="{9D8B030D-6E8A-4147-A177-3AD203B41FA5}">
                      <a16:colId xmlns:a16="http://schemas.microsoft.com/office/drawing/2014/main" val="3628385040"/>
                    </a:ext>
                  </a:extLst>
                </a:gridCol>
                <a:gridCol w="1467526">
                  <a:extLst>
                    <a:ext uri="{9D8B030D-6E8A-4147-A177-3AD203B41FA5}">
                      <a16:colId xmlns:a16="http://schemas.microsoft.com/office/drawing/2014/main" val="996383916"/>
                    </a:ext>
                  </a:extLst>
                </a:gridCol>
              </a:tblGrid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Kelly Janssens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FOD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915432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Michel  </a:t>
                      </a: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Collart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Noah’s</a:t>
                      </a: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Ark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148437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Kirsten Livens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VVOC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48217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809912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199831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Donatienne Lagae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CHIREC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11503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Dorottya Kelen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HUDERF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973646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Virginie de </a:t>
                      </a: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Halleux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Citadelle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718784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Sabrina Laroche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UZA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979821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Kris De Coen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UZG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70345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Antoine Bachy</a:t>
                      </a:r>
                      <a:endParaRPr lang="nl-BE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GHdC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115447"/>
                  </a:ext>
                </a:extLst>
              </a:tr>
              <a:tr h="2615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Dominique Grossman</a:t>
                      </a:r>
                      <a:endParaRPr lang="nl-BE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CHIREC</a:t>
                      </a:r>
                      <a:endParaRPr lang="nl-BE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80" marR="10880" marT="10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455478"/>
                  </a:ext>
                </a:extLst>
              </a:tr>
            </a:tbl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58B20493-FD38-41B6-8183-A84FCAFA65BD}"/>
              </a:ext>
            </a:extLst>
          </p:cNvPr>
          <p:cNvSpPr txBox="1"/>
          <p:nvPr/>
        </p:nvSpPr>
        <p:spPr>
          <a:xfrm>
            <a:off x="4717298" y="360100"/>
            <a:ext cx="5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SUPPAR-GRIP</a:t>
            </a:r>
          </a:p>
        </p:txBody>
      </p:sp>
    </p:spTree>
    <p:extLst>
      <p:ext uri="{BB962C8B-B14F-4D97-AF65-F5344CB8AC3E}">
        <p14:creationId xmlns:p14="http://schemas.microsoft.com/office/powerpoint/2010/main" val="308722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dirty="0"/>
              <a:t>RSV-immunisation Beyfortus®-nirsevimab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31F8A808-F1AD-DD49-950D-503231A52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293"/>
            <a:ext cx="10515600" cy="4351338"/>
          </a:xfrm>
        </p:spPr>
        <p:txBody>
          <a:bodyPr>
            <a:normAutofit/>
          </a:bodyPr>
          <a:lstStyle/>
          <a:p>
            <a:r>
              <a:rPr lang="nl-BE" sz="2000" dirty="0"/>
              <a:t> </a:t>
            </a:r>
          </a:p>
          <a:p>
            <a:pPr marL="0" indent="0">
              <a:buNone/>
            </a:pPr>
            <a:endParaRPr lang="nl-BE" sz="2000" dirty="0"/>
          </a:p>
          <a:p>
            <a:pPr>
              <a:lnSpc>
                <a:spcPct val="120000"/>
              </a:lnSpc>
            </a:pPr>
            <a:r>
              <a:rPr lang="nl-BE" sz="200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 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A.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Lajot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I. Van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Evercooren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Y.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Lafort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M.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Vandromme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L. Cornelissen, K. Blot, S.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Hanoteaux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Y.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Dockx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S.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Denayer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P.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Mpakaniye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T.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Braeye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BELSARINET research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group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M.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Urbina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M.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Fonnesu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, Y. Dupont, L. De Mot.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Scientific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 report. Brussel, België: </a:t>
            </a:r>
            <a:r>
              <a:rPr lang="nl-BE" sz="105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Sciensano</a:t>
            </a:r>
            <a:r>
              <a:rPr lang="nl-BE" sz="105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 ; 2025. Rapportnummer: D/2025.14.440/90. 	</a:t>
            </a:r>
            <a:r>
              <a:rPr lang="nl-BE" sz="1800" dirty="0">
                <a:solidFill>
                  <a:srgbClr val="373737"/>
                </a:solidFill>
                <a:latin typeface="Arial" panose="020B0604020202020204" pitchFamily="34" charset="0"/>
              </a:rPr>
              <a:t>      </a:t>
            </a:r>
            <a:r>
              <a:rPr lang="nl-BE" sz="1800" b="0" i="0" u="none" strike="noStrike" baseline="0" dirty="0" err="1">
                <a:solidFill>
                  <a:srgbClr val="373737"/>
                </a:solidFill>
                <a:latin typeface="Arial" panose="020B0604020202020204" pitchFamily="34" charset="0"/>
              </a:rPr>
              <a:t>available</a:t>
            </a:r>
            <a:r>
              <a:rPr lang="nl-BE" sz="180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 on: </a:t>
            </a:r>
            <a:r>
              <a:rPr lang="nl-BE" sz="180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  <a:hlinkClick r:id="rId2"/>
              </a:rPr>
              <a:t>https://doi.org/10.25608/9tq9-rv90</a:t>
            </a:r>
            <a:endParaRPr lang="nl-BE" sz="1800" b="0" i="0" u="none" strike="noStrike" baseline="0" dirty="0">
              <a:solidFill>
                <a:srgbClr val="373737"/>
              </a:solidFill>
              <a:latin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BE" sz="1800" b="0" i="0" u="none" strike="noStrike" baseline="0" dirty="0">
                <a:solidFill>
                  <a:srgbClr val="373737"/>
                </a:solidFill>
                <a:latin typeface="Arial" panose="020B0604020202020204" pitchFamily="34" charset="0"/>
              </a:rPr>
              <a:t> </a:t>
            </a:r>
            <a:endParaRPr lang="nl-BE" sz="2200" dirty="0"/>
          </a:p>
          <a:p>
            <a:endParaRPr lang="nl-BE" sz="2200" dirty="0"/>
          </a:p>
          <a:p>
            <a:pPr marL="0" indent="0">
              <a:buNone/>
            </a:pPr>
            <a:endParaRPr lang="nl-BE" sz="2200" dirty="0"/>
          </a:p>
          <a:p>
            <a:r>
              <a:rPr lang="nl-BE" sz="2000" dirty="0" err="1"/>
              <a:t>What</a:t>
            </a:r>
            <a:r>
              <a:rPr lang="nl-BE" sz="2000" dirty="0"/>
              <a:t> is to be expected for the next </a:t>
            </a:r>
            <a:r>
              <a:rPr lang="nl-BE" sz="2000" dirty="0" err="1"/>
              <a:t>season</a:t>
            </a:r>
            <a:r>
              <a:rPr lang="nl-BE" sz="2000" dirty="0"/>
              <a:t> 2026-2027?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4B0F0B7-5950-4CDC-9300-A3A3AC3D1312}"/>
              </a:ext>
            </a:extLst>
          </p:cNvPr>
          <p:cNvSpPr txBox="1"/>
          <p:nvPr/>
        </p:nvSpPr>
        <p:spPr>
          <a:xfrm>
            <a:off x="1254357" y="1367806"/>
            <a:ext cx="3880339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End of season : 15/03/2026</a:t>
            </a:r>
          </a:p>
          <a:p>
            <a:r>
              <a:rPr lang="nl-BE" dirty="0"/>
              <a:t>Beginning of season : 01/10/2026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C84BA7B-F894-4B70-B955-DBD125EFD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462" y="1367806"/>
            <a:ext cx="2143125" cy="4953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4DF19AF-25E1-4B48-93CE-C2316C2CAE13}"/>
              </a:ext>
            </a:extLst>
          </p:cNvPr>
          <p:cNvSpPr txBox="1"/>
          <p:nvPr/>
        </p:nvSpPr>
        <p:spPr>
          <a:xfrm>
            <a:off x="1254357" y="3285636"/>
            <a:ext cx="7256230" cy="1200329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dirty="0" err="1"/>
              <a:t>Significantly</a:t>
            </a:r>
            <a:r>
              <a:rPr lang="nl-BE" dirty="0"/>
              <a:t> </a:t>
            </a:r>
            <a:r>
              <a:rPr lang="nl-BE" dirty="0" err="1"/>
              <a:t>less</a:t>
            </a:r>
            <a:r>
              <a:rPr lang="nl-BE" dirty="0"/>
              <a:t> RSV </a:t>
            </a:r>
            <a:r>
              <a:rPr lang="nl-BE" dirty="0" err="1"/>
              <a:t>infections</a:t>
            </a:r>
            <a:r>
              <a:rPr lang="nl-BE" dirty="0"/>
              <a:t> in </a:t>
            </a:r>
            <a:r>
              <a:rPr lang="nl-BE" dirty="0" err="1"/>
              <a:t>infants</a:t>
            </a:r>
            <a:r>
              <a:rPr lang="nl-BE" dirty="0"/>
              <a:t> &lt;6 </a:t>
            </a:r>
            <a:r>
              <a:rPr lang="nl-BE" dirty="0" err="1"/>
              <a:t>months</a:t>
            </a:r>
            <a:endParaRPr lang="nl-BE" dirty="0"/>
          </a:p>
          <a:p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hospitalized</a:t>
            </a:r>
            <a:r>
              <a:rPr lang="nl-BE" dirty="0"/>
              <a:t>, </a:t>
            </a:r>
            <a:r>
              <a:rPr lang="nl-BE" dirty="0" err="1"/>
              <a:t>mostly</a:t>
            </a:r>
            <a:r>
              <a:rPr lang="nl-BE" dirty="0"/>
              <a:t> </a:t>
            </a:r>
            <a:r>
              <a:rPr lang="nl-BE" dirty="0" err="1"/>
              <a:t>infants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immunised</a:t>
            </a:r>
            <a:endParaRPr lang="nl-BE" dirty="0"/>
          </a:p>
          <a:p>
            <a:r>
              <a:rPr lang="nl-BE" dirty="0" err="1"/>
              <a:t>Immunisation</a:t>
            </a:r>
            <a:r>
              <a:rPr lang="nl-BE" dirty="0"/>
              <a:t> </a:t>
            </a:r>
            <a:r>
              <a:rPr lang="nl-BE" dirty="0" err="1"/>
              <a:t>effectiveness</a:t>
            </a:r>
            <a:r>
              <a:rPr lang="nl-BE" dirty="0"/>
              <a:t> ± 85%</a:t>
            </a:r>
          </a:p>
          <a:p>
            <a:r>
              <a:rPr lang="nl-BE" dirty="0"/>
              <a:t>Coverage </a:t>
            </a:r>
            <a:r>
              <a:rPr lang="nl-BE" dirty="0" err="1"/>
              <a:t>rate</a:t>
            </a:r>
            <a:r>
              <a:rPr lang="nl-BE" dirty="0"/>
              <a:t> 62-74%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1320421-B19C-4F53-B043-1F996BFD14F3}"/>
              </a:ext>
            </a:extLst>
          </p:cNvPr>
          <p:cNvSpPr txBox="1"/>
          <p:nvPr/>
        </p:nvSpPr>
        <p:spPr>
          <a:xfrm>
            <a:off x="1254357" y="4981086"/>
            <a:ext cx="7256230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More </a:t>
            </a:r>
            <a:r>
              <a:rPr lang="nl-BE" dirty="0" err="1"/>
              <a:t>news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follow </a:t>
            </a:r>
            <a:r>
              <a:rPr lang="nl-BE" dirty="0" err="1"/>
              <a:t>by</a:t>
            </a:r>
            <a:r>
              <a:rPr lang="nl-BE" dirty="0"/>
              <a:t> august 2026…</a:t>
            </a:r>
          </a:p>
          <a:p>
            <a:r>
              <a:rPr lang="nl-BE" dirty="0" err="1"/>
              <a:t>Probably</a:t>
            </a:r>
            <a:r>
              <a:rPr lang="nl-BE" dirty="0"/>
              <a:t> </a:t>
            </a:r>
            <a:r>
              <a:rPr lang="nl-BE" dirty="0" err="1"/>
              <a:t>continuing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current</a:t>
            </a:r>
            <a:r>
              <a:rPr lang="nl-BE" dirty="0"/>
              <a:t> </a:t>
            </a:r>
            <a:r>
              <a:rPr lang="nl-BE" dirty="0" err="1"/>
              <a:t>process</a:t>
            </a:r>
            <a:endParaRPr lang="nl-BE" dirty="0"/>
          </a:p>
        </p:txBody>
      </p:sp>
      <p:pic>
        <p:nvPicPr>
          <p:cNvPr id="10" name="Graphic 9" descr="Huilend gezicht">
            <a:extLst>
              <a:ext uri="{FF2B5EF4-FFF2-40B4-BE49-F238E27FC236}">
                <a16:creationId xmlns:a16="http://schemas.microsoft.com/office/drawing/2014/main" id="{900B3577-195B-4811-8881-5B758851AF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7096" y="5188299"/>
            <a:ext cx="542204" cy="542204"/>
          </a:xfrm>
          <a:prstGeom prst="rect">
            <a:avLst/>
          </a:prstGeom>
        </p:spPr>
      </p:pic>
      <p:pic>
        <p:nvPicPr>
          <p:cNvPr id="8194" name="Picture 2" descr="FDA Approves Enflonsia to Prevent RSV-related LRTIs in Neonates">
            <a:extLst>
              <a:ext uri="{FF2B5EF4-FFF2-40B4-BE49-F238E27FC236}">
                <a16:creationId xmlns:a16="http://schemas.microsoft.com/office/drawing/2014/main" id="{2E51839D-FCB7-4E13-8101-F427DBAB3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11" y="3844305"/>
            <a:ext cx="2652714" cy="265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CD2CF975-F95E-4DE2-B30A-92F5D2270316}"/>
              </a:ext>
            </a:extLst>
          </p:cNvPr>
          <p:cNvSpPr txBox="1"/>
          <p:nvPr/>
        </p:nvSpPr>
        <p:spPr>
          <a:xfrm>
            <a:off x="4724400" y="6029325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Clesrovimab-cfor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??   ….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probably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</a:t>
            </a:r>
            <a:endParaRPr lang="nl-BE" dirty="0">
              <a:solidFill>
                <a:srgbClr val="18A6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0876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Website BVN-GBN	https://bvn-gbn.be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 descr="Afbeelding met tekst, baby, pasgeboren, Menselijk gezicht&#10;&#10;Automatisch gegenereerde beschrijving">
            <a:extLst>
              <a:ext uri="{FF2B5EF4-FFF2-40B4-BE49-F238E27FC236}">
                <a16:creationId xmlns:a16="http://schemas.microsoft.com/office/drawing/2014/main" id="{B157D6F4-9103-9C48-9DD8-CA927B7EF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5280230"/>
            <a:ext cx="4114800" cy="1577770"/>
          </a:xfrm>
          <a:prstGeom prst="rect">
            <a:avLst/>
          </a:prstGeom>
        </p:spPr>
      </p:pic>
      <p:pic>
        <p:nvPicPr>
          <p:cNvPr id="10" name="Afbeelding 9" descr="Afbeelding met pasgeboren, baby, tekst, huid&#10;&#10;Automatisch gegenereerde beschrijving">
            <a:extLst>
              <a:ext uri="{FF2B5EF4-FFF2-40B4-BE49-F238E27FC236}">
                <a16:creationId xmlns:a16="http://schemas.microsoft.com/office/drawing/2014/main" id="{92DEF1CF-E10A-E44D-ADBF-5D1CFDE45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288248"/>
            <a:ext cx="3897314" cy="1569752"/>
          </a:xfrm>
          <a:prstGeom prst="rect">
            <a:avLst/>
          </a:prstGeom>
        </p:spPr>
      </p:pic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1D31EF07-FD3F-D644-87BC-00FB5E072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Website operational since November 2024</a:t>
            </a:r>
          </a:p>
          <a:p>
            <a:r>
              <a:rPr lang="nl-BE" dirty="0">
                <a:solidFill>
                  <a:srgbClr val="18A688"/>
                </a:solidFill>
              </a:rPr>
              <a:t>Announcement of </a:t>
            </a:r>
          </a:p>
          <a:p>
            <a:pPr lvl="1"/>
            <a:r>
              <a:rPr lang="nl-BE" dirty="0">
                <a:solidFill>
                  <a:srgbClr val="18A688"/>
                </a:solidFill>
              </a:rPr>
              <a:t>congresses/symposia</a:t>
            </a:r>
          </a:p>
          <a:p>
            <a:pPr lvl="1"/>
            <a:r>
              <a:rPr lang="nl-BE" dirty="0">
                <a:solidFill>
                  <a:srgbClr val="18A688"/>
                </a:solidFill>
              </a:rPr>
              <a:t>Vacancies for Neonatologists</a:t>
            </a:r>
          </a:p>
          <a:p>
            <a:pPr lvl="1"/>
            <a:r>
              <a:rPr lang="nl-BE" dirty="0">
                <a:solidFill>
                  <a:srgbClr val="18A688"/>
                </a:solidFill>
              </a:rPr>
              <a:t>News about RSV – Chiesi - …</a:t>
            </a:r>
          </a:p>
          <a:p>
            <a:r>
              <a:rPr lang="nl-BE" dirty="0">
                <a:solidFill>
                  <a:srgbClr val="18A688"/>
                </a:solidFill>
              </a:rPr>
              <a:t>Membership renewal	(85/140 payed – 60/140 site-registered)</a:t>
            </a:r>
          </a:p>
          <a:p>
            <a:r>
              <a:rPr lang="nl-B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Link page to </a:t>
            </a:r>
            <a:r>
              <a:rPr lang="nl-B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</a:t>
            </a:r>
            <a:r>
              <a:rPr lang="nl-B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societies</a:t>
            </a:r>
            <a:r>
              <a:rPr lang="nl-B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</a:t>
            </a:r>
            <a:endParaRPr lang="nl-BE" dirty="0">
              <a:solidFill>
                <a:srgbClr val="34594D"/>
              </a:solidFill>
            </a:endParaRP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16" name="Afbeelding 15" descr="Afbeelding met tekst, huid, persoon, pasgeboren&#10;&#10;Automatisch gegenereerde beschrijving">
            <a:extLst>
              <a:ext uri="{FF2B5EF4-FFF2-40B4-BE49-F238E27FC236}">
                <a16:creationId xmlns:a16="http://schemas.microsoft.com/office/drawing/2014/main" id="{E43D748A-3681-6641-BCEF-1E7B68CFC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8578" y="5288248"/>
            <a:ext cx="4297359" cy="15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5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950"/>
            <a:ext cx="10515600" cy="1325563"/>
          </a:xfrm>
        </p:spPr>
        <p:txBody>
          <a:bodyPr/>
          <a:lstStyle/>
          <a:p>
            <a:r>
              <a:rPr lang="nl-BE" dirty="0"/>
              <a:t>NIC statistics …. Update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30E6265C-AE20-9C45-A7CD-D83CBC647485}"/>
              </a:ext>
            </a:extLst>
          </p:cNvPr>
          <p:cNvSpPr txBox="1"/>
          <p:nvPr/>
        </p:nvSpPr>
        <p:spPr>
          <a:xfrm>
            <a:off x="9301931" y="4995863"/>
            <a:ext cx="236582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dirty="0"/>
              <a:t>For 2024 responses for</a:t>
            </a:r>
          </a:p>
          <a:p>
            <a:pPr algn="ctr"/>
            <a:r>
              <a:rPr lang="nl-BE" dirty="0"/>
              <a:t>18 out of 19 NICU’s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5E9FE5D-574E-2441-BE26-0039E74CF4EA}"/>
              </a:ext>
            </a:extLst>
          </p:cNvPr>
          <p:cNvSpPr txBox="1"/>
          <p:nvPr/>
        </p:nvSpPr>
        <p:spPr>
          <a:xfrm>
            <a:off x="9301931" y="5914624"/>
            <a:ext cx="2365829" cy="646331"/>
          </a:xfrm>
          <a:prstGeom prst="rect">
            <a:avLst/>
          </a:prstGeom>
          <a:solidFill>
            <a:srgbClr val="18A688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dirty="0"/>
              <a:t>13/18 with data on Optiflow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75C9ADCC-4B92-4264-BE91-D203CAE34D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970359"/>
              </p:ext>
            </p:extLst>
          </p:nvPr>
        </p:nvGraphicFramePr>
        <p:xfrm>
          <a:off x="455916" y="1572853"/>
          <a:ext cx="3888149" cy="2146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Worksheet" r:id="rId4" imgW="13249257" imgH="8382167" progId="Excel.Sheet.12">
                  <p:embed/>
                </p:oleObj>
              </mc:Choice>
              <mc:Fallback>
                <p:oleObj name="Worksheet" r:id="rId4" imgW="13249257" imgH="838216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5916" y="1572853"/>
                        <a:ext cx="3888149" cy="2146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742D95CC-88BD-4250-80D6-B6A24323F1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66598"/>
              </p:ext>
            </p:extLst>
          </p:nvPr>
        </p:nvGraphicFramePr>
        <p:xfrm>
          <a:off x="455916" y="4148363"/>
          <a:ext cx="3888149" cy="215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Worksheet" r:id="rId6" imgW="13249257" imgH="8382167" progId="Excel.Sheet.12">
                  <p:embed/>
                </p:oleObj>
              </mc:Choice>
              <mc:Fallback>
                <p:oleObj name="Worksheet" r:id="rId6" imgW="13249257" imgH="838216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5916" y="4148363"/>
                        <a:ext cx="3888149" cy="215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9078A99A-CF7A-4334-A05F-2C0784DD5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654452"/>
              </p:ext>
            </p:extLst>
          </p:nvPr>
        </p:nvGraphicFramePr>
        <p:xfrm>
          <a:off x="4580690" y="1572853"/>
          <a:ext cx="3897124" cy="2146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Worksheet" r:id="rId8" imgW="13249257" imgH="8382167" progId="Excel.Sheet.12">
                  <p:embed/>
                </p:oleObj>
              </mc:Choice>
              <mc:Fallback>
                <p:oleObj name="Worksheet" r:id="rId8" imgW="13249257" imgH="838216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80690" y="1572853"/>
                        <a:ext cx="3897124" cy="2146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9F9A3F97-1727-4136-88FF-177D168C7D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102043"/>
              </p:ext>
            </p:extLst>
          </p:nvPr>
        </p:nvGraphicFramePr>
        <p:xfrm>
          <a:off x="4582541" y="4156331"/>
          <a:ext cx="3895273" cy="2146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Worksheet" r:id="rId10" imgW="13249257" imgH="8382167" progId="Excel.Sheet.12">
                  <p:embed/>
                </p:oleObj>
              </mc:Choice>
              <mc:Fallback>
                <p:oleObj name="Worksheet" r:id="rId10" imgW="13249257" imgH="838216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82541" y="4156331"/>
                        <a:ext cx="3895273" cy="2146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ep 34">
            <a:extLst>
              <a:ext uri="{FF2B5EF4-FFF2-40B4-BE49-F238E27FC236}">
                <a16:creationId xmlns:a16="http://schemas.microsoft.com/office/drawing/2014/main" id="{B4936C77-E215-455F-B842-76462762D73E}"/>
              </a:ext>
            </a:extLst>
          </p:cNvPr>
          <p:cNvGrpSpPr/>
          <p:nvPr/>
        </p:nvGrpSpPr>
        <p:grpSpPr>
          <a:xfrm>
            <a:off x="3506079" y="1558763"/>
            <a:ext cx="4637899" cy="5113594"/>
            <a:chOff x="3506079" y="1558763"/>
            <a:chExt cx="4637899" cy="5113594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383B509-D28F-D348-8901-D7EE8E9545BA}"/>
                </a:ext>
              </a:extLst>
            </p:cNvPr>
            <p:cNvSpPr/>
            <p:nvPr/>
          </p:nvSpPr>
          <p:spPr>
            <a:xfrm>
              <a:off x="3555863" y="1558763"/>
              <a:ext cx="239623" cy="2160784"/>
            </a:xfrm>
            <a:prstGeom prst="rect">
              <a:avLst/>
            </a:prstGeom>
            <a:noFill/>
            <a:ln w="38100">
              <a:solidFill>
                <a:srgbClr val="18A6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nl-BE" dirty="0">
                <a:solidFill>
                  <a:srgbClr val="599D83"/>
                </a:solidFill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82E90569-9D07-2D4B-A197-B3C12F270237}"/>
                </a:ext>
              </a:extLst>
            </p:cNvPr>
            <p:cNvSpPr/>
            <p:nvPr/>
          </p:nvSpPr>
          <p:spPr>
            <a:xfrm>
              <a:off x="7655559" y="1558763"/>
              <a:ext cx="233507" cy="2160784"/>
            </a:xfrm>
            <a:prstGeom prst="rect">
              <a:avLst/>
            </a:prstGeom>
            <a:noFill/>
            <a:ln w="38100">
              <a:solidFill>
                <a:srgbClr val="18A6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nl-BE" dirty="0">
                <a:solidFill>
                  <a:srgbClr val="599D83"/>
                </a:solidFill>
              </a:endParaRP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0789A18-0386-DB44-842C-2E65D61891FF}"/>
                </a:ext>
              </a:extLst>
            </p:cNvPr>
            <p:cNvSpPr/>
            <p:nvPr/>
          </p:nvSpPr>
          <p:spPr>
            <a:xfrm>
              <a:off x="3541349" y="4143600"/>
              <a:ext cx="239623" cy="2159425"/>
            </a:xfrm>
            <a:prstGeom prst="rect">
              <a:avLst/>
            </a:prstGeom>
            <a:noFill/>
            <a:ln w="38100">
              <a:solidFill>
                <a:srgbClr val="18A6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nl-BE" dirty="0">
                <a:solidFill>
                  <a:srgbClr val="599D83"/>
                </a:solidFill>
              </a:endParaRP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07DC4C6-ECAE-EC42-A34D-496020915347}"/>
                </a:ext>
              </a:extLst>
            </p:cNvPr>
            <p:cNvSpPr/>
            <p:nvPr/>
          </p:nvSpPr>
          <p:spPr>
            <a:xfrm>
              <a:off x="7684282" y="4146913"/>
              <a:ext cx="233507" cy="2156112"/>
            </a:xfrm>
            <a:prstGeom prst="rect">
              <a:avLst/>
            </a:prstGeom>
            <a:noFill/>
            <a:ln w="38100">
              <a:solidFill>
                <a:srgbClr val="18A6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nl-BE" dirty="0">
                <a:solidFill>
                  <a:srgbClr val="599D83"/>
                </a:solidFill>
              </a:endParaRP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776FD878-AE16-4C1A-A7F1-CF4E5D153A2D}"/>
                </a:ext>
              </a:extLst>
            </p:cNvPr>
            <p:cNvSpPr txBox="1"/>
            <p:nvPr/>
          </p:nvSpPr>
          <p:spPr>
            <a:xfrm>
              <a:off x="3541349" y="3733637"/>
              <a:ext cx="239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dirty="0">
                  <a:solidFill>
                    <a:srgbClr val="18A6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9AB874BA-EE04-4612-8A1F-E38CA3D19C2D}"/>
                </a:ext>
              </a:extLst>
            </p:cNvPr>
            <p:cNvSpPr txBox="1"/>
            <p:nvPr/>
          </p:nvSpPr>
          <p:spPr>
            <a:xfrm>
              <a:off x="3506079" y="6303025"/>
              <a:ext cx="239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dirty="0">
                  <a:solidFill>
                    <a:srgbClr val="18A6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BF824967-B61D-4E55-8015-A6C0ABE40CE0}"/>
                </a:ext>
              </a:extLst>
            </p:cNvPr>
            <p:cNvSpPr txBox="1"/>
            <p:nvPr/>
          </p:nvSpPr>
          <p:spPr>
            <a:xfrm>
              <a:off x="7634929" y="3733637"/>
              <a:ext cx="239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dirty="0">
                  <a:solidFill>
                    <a:srgbClr val="18A6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73D97FC7-B014-4D3D-B856-7CD09DC99988}"/>
                </a:ext>
              </a:extLst>
            </p:cNvPr>
            <p:cNvSpPr txBox="1"/>
            <p:nvPr/>
          </p:nvSpPr>
          <p:spPr>
            <a:xfrm>
              <a:off x="7605126" y="6303025"/>
              <a:ext cx="538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dirty="0">
                  <a:solidFill>
                    <a:srgbClr val="18A6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0016EAA4-8B41-0148-9F98-D1EC6A2DB528}"/>
              </a:ext>
            </a:extLst>
          </p:cNvPr>
          <p:cNvSpPr txBox="1"/>
          <p:nvPr/>
        </p:nvSpPr>
        <p:spPr>
          <a:xfrm>
            <a:off x="437597" y="3534881"/>
            <a:ext cx="699326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r>
              <a:rPr lang="nl-BE" dirty="0"/>
              <a:t>2021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F35A59B-5614-C54C-AF9B-A837C6EEE9F0}"/>
              </a:ext>
            </a:extLst>
          </p:cNvPr>
          <p:cNvSpPr txBox="1"/>
          <p:nvPr/>
        </p:nvSpPr>
        <p:spPr>
          <a:xfrm>
            <a:off x="437597" y="6227674"/>
            <a:ext cx="699326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r>
              <a:rPr lang="nl-BE" dirty="0"/>
              <a:t>2022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B260CDA-612A-E74E-B023-9E666570584E}"/>
              </a:ext>
            </a:extLst>
          </p:cNvPr>
          <p:cNvSpPr txBox="1"/>
          <p:nvPr/>
        </p:nvSpPr>
        <p:spPr>
          <a:xfrm>
            <a:off x="4580690" y="3534881"/>
            <a:ext cx="699326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r>
              <a:rPr lang="nl-BE" dirty="0"/>
              <a:t>2023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5F6FEA4-0AA6-5A46-A15C-007DDA6C7C04}"/>
              </a:ext>
            </a:extLst>
          </p:cNvPr>
          <p:cNvSpPr txBox="1"/>
          <p:nvPr/>
        </p:nvSpPr>
        <p:spPr>
          <a:xfrm>
            <a:off x="4582541" y="6227674"/>
            <a:ext cx="699326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r>
              <a:rPr lang="nl-BE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87021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851AD22F-36BF-4CE9-B0C1-4C8287BF6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89" y="1050653"/>
            <a:ext cx="7687722" cy="53405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l-BE" dirty="0"/>
              <a:t>NIC statistics …. updated graph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E770B5-1C75-3042-B6A2-DA8EA757C479}"/>
              </a:ext>
            </a:extLst>
          </p:cNvPr>
          <p:cNvSpPr txBox="1"/>
          <p:nvPr/>
        </p:nvSpPr>
        <p:spPr>
          <a:xfrm>
            <a:off x="915535" y="5760000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05A5E86-C40E-2A4C-87FF-98F5E57BD12E}"/>
              </a:ext>
            </a:extLst>
          </p:cNvPr>
          <p:cNvSpPr txBox="1"/>
          <p:nvPr/>
        </p:nvSpPr>
        <p:spPr>
          <a:xfrm>
            <a:off x="1566822" y="5760000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123E415-934E-F747-9293-F8477FB5A274}"/>
              </a:ext>
            </a:extLst>
          </p:cNvPr>
          <p:cNvSpPr txBox="1"/>
          <p:nvPr/>
        </p:nvSpPr>
        <p:spPr>
          <a:xfrm>
            <a:off x="2234080" y="5760000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3F58B9E-B663-3A41-829A-C84257C21FED}"/>
              </a:ext>
            </a:extLst>
          </p:cNvPr>
          <p:cNvSpPr txBox="1"/>
          <p:nvPr/>
        </p:nvSpPr>
        <p:spPr>
          <a:xfrm>
            <a:off x="3560495" y="5760000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A26C866-2048-194A-997A-78C3725811AC}"/>
              </a:ext>
            </a:extLst>
          </p:cNvPr>
          <p:cNvSpPr txBox="1"/>
          <p:nvPr/>
        </p:nvSpPr>
        <p:spPr>
          <a:xfrm>
            <a:off x="6300000" y="5760000"/>
            <a:ext cx="2586756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nCPAP reporting NIC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AD1CF7-F63B-EB44-8D64-58C1C04C4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8978" y="4000499"/>
            <a:ext cx="3752534" cy="14287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r>
              <a:rPr lang="nl-BE" dirty="0">
                <a:effectLst/>
              </a:rPr>
              <a:t>High flow nasale canula?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BB76DC44-D07E-5A49-B0A9-A37021997F8E}"/>
              </a:ext>
            </a:extLst>
          </p:cNvPr>
          <p:cNvSpPr txBox="1">
            <a:spLocks/>
          </p:cNvSpPr>
          <p:nvPr/>
        </p:nvSpPr>
        <p:spPr>
          <a:xfrm>
            <a:off x="8348978" y="2439609"/>
            <a:ext cx="3752534" cy="1428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BE" dirty="0"/>
              <a:t>In 2024</a:t>
            </a:r>
          </a:p>
          <a:p>
            <a:pPr marL="0" indent="0" algn="ctr">
              <a:buNone/>
            </a:pPr>
            <a:r>
              <a:rPr lang="nl-BE" dirty="0"/>
              <a:t>±1000 </a:t>
            </a:r>
            <a:r>
              <a:rPr lang="nl-BE" dirty="0" err="1"/>
              <a:t>ventilated</a:t>
            </a:r>
            <a:r>
              <a:rPr lang="nl-BE" dirty="0"/>
              <a:t> </a:t>
            </a:r>
            <a:r>
              <a:rPr lang="nl-BE" dirty="0" err="1"/>
              <a:t>pts</a:t>
            </a:r>
            <a:endParaRPr lang="nl-BE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BE" dirty="0"/>
              <a:t>± 9000 days ventilation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BE" dirty="0"/>
              <a:t>± 21000 days nCPAP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68E7C55-F1CD-7840-8087-AC8F2DBB787C}"/>
              </a:ext>
            </a:extLst>
          </p:cNvPr>
          <p:cNvSpPr txBox="1"/>
          <p:nvPr/>
        </p:nvSpPr>
        <p:spPr>
          <a:xfrm>
            <a:off x="2885645" y="5760000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BCBA2DA-2930-D24A-903F-0A06F180B5F4}"/>
              </a:ext>
            </a:extLst>
          </p:cNvPr>
          <p:cNvSpPr txBox="1"/>
          <p:nvPr/>
        </p:nvSpPr>
        <p:spPr>
          <a:xfrm>
            <a:off x="4253109" y="5740054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99D65622-1C84-4042-9C86-8ECE81ACF37D}"/>
              </a:ext>
            </a:extLst>
          </p:cNvPr>
          <p:cNvSpPr txBox="1"/>
          <p:nvPr/>
        </p:nvSpPr>
        <p:spPr>
          <a:xfrm>
            <a:off x="4899394" y="5740054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0E25529-E64C-9B48-AD3C-4EB87913AEFD}"/>
              </a:ext>
            </a:extLst>
          </p:cNvPr>
          <p:cNvSpPr txBox="1"/>
          <p:nvPr/>
        </p:nvSpPr>
        <p:spPr>
          <a:xfrm>
            <a:off x="915535" y="6411158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E2166876-2456-F04F-B1C5-C0EB954623CF}"/>
              </a:ext>
            </a:extLst>
          </p:cNvPr>
          <p:cNvSpPr txBox="1"/>
          <p:nvPr/>
        </p:nvSpPr>
        <p:spPr>
          <a:xfrm>
            <a:off x="1566822" y="6411158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DC6719B2-2AF0-1149-9E1C-58F4865831DB}"/>
              </a:ext>
            </a:extLst>
          </p:cNvPr>
          <p:cNvSpPr txBox="1"/>
          <p:nvPr/>
        </p:nvSpPr>
        <p:spPr>
          <a:xfrm>
            <a:off x="2234080" y="6411158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5C8EA33-C830-B449-AA2B-CBBA607CC66F}"/>
              </a:ext>
            </a:extLst>
          </p:cNvPr>
          <p:cNvSpPr txBox="1"/>
          <p:nvPr/>
        </p:nvSpPr>
        <p:spPr>
          <a:xfrm>
            <a:off x="3560495" y="6411158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99B332C8-20C0-1640-99AF-2E4763B8777C}"/>
              </a:ext>
            </a:extLst>
          </p:cNvPr>
          <p:cNvSpPr txBox="1"/>
          <p:nvPr/>
        </p:nvSpPr>
        <p:spPr>
          <a:xfrm>
            <a:off x="6300000" y="6411158"/>
            <a:ext cx="25867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ventilation reporting NIC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7A37C12-7D8D-9E4A-8FE3-C96EA7869FB7}"/>
              </a:ext>
            </a:extLst>
          </p:cNvPr>
          <p:cNvSpPr txBox="1"/>
          <p:nvPr/>
        </p:nvSpPr>
        <p:spPr>
          <a:xfrm>
            <a:off x="2885645" y="6411158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D4857FC0-2226-C44B-9792-FD3AED1F3B7D}"/>
              </a:ext>
            </a:extLst>
          </p:cNvPr>
          <p:cNvSpPr txBox="1"/>
          <p:nvPr/>
        </p:nvSpPr>
        <p:spPr>
          <a:xfrm>
            <a:off x="4253109" y="6391212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B2D9CD2A-7C1E-044A-9A50-77F1E9914C37}"/>
              </a:ext>
            </a:extLst>
          </p:cNvPr>
          <p:cNvSpPr txBox="1"/>
          <p:nvPr/>
        </p:nvSpPr>
        <p:spPr>
          <a:xfrm>
            <a:off x="4899394" y="6391212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209315BD-E857-41B0-8FE9-F712A46ED31A}"/>
              </a:ext>
            </a:extLst>
          </p:cNvPr>
          <p:cNvSpPr txBox="1"/>
          <p:nvPr/>
        </p:nvSpPr>
        <p:spPr>
          <a:xfrm>
            <a:off x="5527779" y="5740054"/>
            <a:ext cx="433388" cy="369332"/>
          </a:xfrm>
          <a:prstGeom prst="rect">
            <a:avLst/>
          </a:prstGeom>
          <a:solidFill>
            <a:srgbClr val="18A6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5265F6AB-F5D8-474B-ADC1-62D20948C757}"/>
              </a:ext>
            </a:extLst>
          </p:cNvPr>
          <p:cNvSpPr txBox="1"/>
          <p:nvPr/>
        </p:nvSpPr>
        <p:spPr>
          <a:xfrm>
            <a:off x="5527779" y="6391212"/>
            <a:ext cx="43338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69988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l-BE" dirty="0"/>
              <a:t>NIC </a:t>
            </a:r>
            <a:r>
              <a:rPr lang="nl-BE" dirty="0" err="1"/>
              <a:t>statistics</a:t>
            </a:r>
            <a:r>
              <a:rPr lang="nl-BE" dirty="0"/>
              <a:t> 2025			</a:t>
            </a:r>
            <a:r>
              <a:rPr lang="nl-BE" sz="3200" i="1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10/19 </a:t>
            </a:r>
            <a:r>
              <a:rPr lang="nl-BE" sz="3200" i="1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</a:t>
            </a:r>
            <a:r>
              <a:rPr lang="nl-BE" sz="3200" i="1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12" name="Tijdelijke aanduiding voor inhoud 2">
            <a:extLst>
              <a:ext uri="{FF2B5EF4-FFF2-40B4-BE49-F238E27FC236}">
                <a16:creationId xmlns:a16="http://schemas.microsoft.com/office/drawing/2014/main" id="{631CAA10-413E-F6C1-036F-A43180943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713797"/>
              </p:ext>
            </p:extLst>
          </p:nvPr>
        </p:nvGraphicFramePr>
        <p:xfrm>
          <a:off x="838200" y="1492806"/>
          <a:ext cx="8105775" cy="2380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4D39772-0868-4D4D-87FE-C90C57F92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904" y="4311333"/>
            <a:ext cx="2959100" cy="22479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23442E6-D05C-994C-AFC9-088F72B76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23327">
            <a:off x="4451192" y="4133721"/>
            <a:ext cx="3055046" cy="226299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2044029-EBB9-904B-A516-7E0209A7AA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2957" y="4259745"/>
            <a:ext cx="2908300" cy="224790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354732A-2AC5-984D-8728-732FD372289A}"/>
              </a:ext>
            </a:extLst>
          </p:cNvPr>
          <p:cNvSpPr txBox="1"/>
          <p:nvPr/>
        </p:nvSpPr>
        <p:spPr>
          <a:xfrm>
            <a:off x="10561002" y="3872950"/>
            <a:ext cx="128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≥ 3 lit/min</a:t>
            </a:r>
          </a:p>
        </p:txBody>
      </p:sp>
    </p:spTree>
    <p:extLst>
      <p:ext uri="{BB962C8B-B14F-4D97-AF65-F5344CB8AC3E}">
        <p14:creationId xmlns:p14="http://schemas.microsoft.com/office/powerpoint/2010/main" val="571010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B8375D-E338-4AAF-BE24-4D8CC8D541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255" y="3294344"/>
            <a:ext cx="11393466" cy="3308503"/>
          </a:xfrm>
        </p:spPr>
        <p:txBody>
          <a:bodyPr/>
          <a:lstStyle/>
          <a:p>
            <a:r>
              <a:rPr lang="nl-BE" dirty="0"/>
              <a:t>Is </a:t>
            </a:r>
            <a:r>
              <a:rPr lang="nl-BE" dirty="0" err="1"/>
              <a:t>anyone</a:t>
            </a:r>
            <a:r>
              <a:rPr lang="nl-BE" dirty="0"/>
              <a:t> </a:t>
            </a:r>
            <a:r>
              <a:rPr lang="nl-BE" dirty="0" err="1"/>
              <a:t>interested</a:t>
            </a:r>
            <a:r>
              <a:rPr lang="nl-BE" dirty="0"/>
              <a:t> in </a:t>
            </a:r>
            <a:r>
              <a:rPr lang="nl-BE" dirty="0" err="1"/>
              <a:t>participating</a:t>
            </a:r>
            <a:r>
              <a:rPr lang="nl-BE" dirty="0"/>
              <a:t> @ </a:t>
            </a:r>
            <a:r>
              <a:rPr lang="nl-BE" dirty="0" err="1"/>
              <a:t>Societies</a:t>
            </a:r>
            <a:r>
              <a:rPr lang="nl-BE" dirty="0"/>
              <a:t> Forum? 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registration</a:t>
            </a:r>
            <a:endParaRPr lang="nl-BE" dirty="0">
              <a:solidFill>
                <a:srgbClr val="18A6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me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15/06/2026</a:t>
            </a:r>
          </a:p>
          <a:p>
            <a:endParaRPr lang="nl-BE" dirty="0">
              <a:solidFill>
                <a:srgbClr val="18A6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Elections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nl-BE" dirty="0">
                <a:solidFill>
                  <a:srgbClr val="18A6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Executive board of EAPM	</a:t>
            </a:r>
          </a:p>
          <a:p>
            <a:pPr lvl="1"/>
            <a:r>
              <a:rPr lang="nl-BE" dirty="0"/>
              <a:t>Is </a:t>
            </a:r>
            <a:r>
              <a:rPr lang="nl-BE" dirty="0" err="1"/>
              <a:t>anyone</a:t>
            </a:r>
            <a:r>
              <a:rPr lang="nl-BE" dirty="0"/>
              <a:t> of </a:t>
            </a:r>
            <a:r>
              <a:rPr lang="nl-BE" dirty="0" err="1"/>
              <a:t>you</a:t>
            </a:r>
            <a:r>
              <a:rPr lang="nl-BE" dirty="0"/>
              <a:t>/</a:t>
            </a:r>
            <a:r>
              <a:rPr lang="nl-BE" dirty="0" err="1"/>
              <a:t>your</a:t>
            </a:r>
            <a:r>
              <a:rPr lang="nl-BE" dirty="0"/>
              <a:t> team </a:t>
            </a:r>
            <a:r>
              <a:rPr lang="nl-BE" dirty="0" err="1"/>
              <a:t>interested</a:t>
            </a:r>
            <a:r>
              <a:rPr lang="nl-BE" dirty="0"/>
              <a:t>?</a:t>
            </a:r>
          </a:p>
          <a:p>
            <a:pPr lvl="1"/>
            <a:r>
              <a:rPr lang="nl-B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</a:t>
            </a: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06/09/2026</a:t>
            </a:r>
          </a:p>
          <a:p>
            <a:pPr lvl="1"/>
            <a:r>
              <a:rPr lang="nl-BE" dirty="0" err="1"/>
              <a:t>Please</a:t>
            </a:r>
            <a:r>
              <a:rPr lang="nl-BE" dirty="0"/>
              <a:t> let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so</a:t>
            </a:r>
            <a:r>
              <a:rPr lang="nl-BE" dirty="0"/>
              <a:t> we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endorse</a:t>
            </a:r>
            <a:r>
              <a:rPr lang="nl-BE" dirty="0"/>
              <a:t> </a:t>
            </a:r>
            <a:r>
              <a:rPr lang="nl-BE" dirty="0" err="1"/>
              <a:t>you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ECB2A1-E44D-4634-83B0-895FA4E8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27"/>
            <a:ext cx="7841293" cy="293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50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491" y="-8948"/>
            <a:ext cx="10924309" cy="1325563"/>
          </a:xfrm>
        </p:spPr>
        <p:txBody>
          <a:bodyPr/>
          <a:lstStyle/>
          <a:p>
            <a:r>
              <a:rPr lang="nl-BE" dirty="0"/>
              <a:t>Program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1F68B-539D-544E-97AE-38697136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219200"/>
            <a:ext cx="11554691" cy="55077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BE" sz="2400" dirty="0"/>
              <a:t>19:00    </a:t>
            </a:r>
            <a:r>
              <a:rPr lang="nl-BE" sz="2400" i="1" dirty="0"/>
              <a:t>Welcome drink</a:t>
            </a:r>
          </a:p>
          <a:p>
            <a:pPr marL="0" indent="0">
              <a:buNone/>
            </a:pPr>
            <a:r>
              <a:rPr lang="nl-BE" sz="2400" dirty="0"/>
              <a:t>19:25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Short </a:t>
            </a:r>
            <a:r>
              <a:rPr lang="nl-BE" dirty="0" err="1">
                <a:solidFill>
                  <a:srgbClr val="18A688"/>
                </a:solidFill>
              </a:rPr>
              <a:t>presentation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by</a:t>
            </a:r>
            <a:r>
              <a:rPr lang="nl-BE" dirty="0">
                <a:solidFill>
                  <a:srgbClr val="18A688"/>
                </a:solidFill>
              </a:rPr>
              <a:t> GSK	</a:t>
            </a:r>
            <a:r>
              <a:rPr lang="nl-BE" dirty="0"/>
              <a:t>		    		</a:t>
            </a:r>
          </a:p>
          <a:p>
            <a:pPr marL="0" indent="0">
              <a:buNone/>
            </a:pPr>
            <a:r>
              <a:rPr lang="nl-BE" sz="2400" dirty="0"/>
              <a:t>19:30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Benchmarking NICU data in Belgium; </a:t>
            </a:r>
            <a:r>
              <a:rPr lang="nl-BE" dirty="0" err="1">
                <a:solidFill>
                  <a:srgbClr val="18A688"/>
                </a:solidFill>
              </a:rPr>
              <a:t>where</a:t>
            </a:r>
            <a:r>
              <a:rPr lang="nl-BE" dirty="0">
                <a:solidFill>
                  <a:srgbClr val="18A688"/>
                </a:solidFill>
              </a:rPr>
              <a:t> </a:t>
            </a:r>
            <a:r>
              <a:rPr lang="nl-BE" dirty="0" err="1">
                <a:solidFill>
                  <a:srgbClr val="18A688"/>
                </a:solidFill>
              </a:rPr>
              <a:t>to</a:t>
            </a:r>
            <a:r>
              <a:rPr lang="nl-BE" dirty="0">
                <a:solidFill>
                  <a:srgbClr val="18A688"/>
                </a:solidFill>
              </a:rPr>
              <a:t> go</a:t>
            </a:r>
            <a:r>
              <a:rPr lang="nl-BE" dirty="0"/>
              <a:t>	(Gunnar </a:t>
            </a:r>
            <a:r>
              <a:rPr lang="nl-BE" dirty="0" err="1"/>
              <a:t>Naulaers</a:t>
            </a:r>
            <a:r>
              <a:rPr lang="nl-BE" dirty="0"/>
              <a:t>) </a:t>
            </a:r>
          </a:p>
          <a:p>
            <a:pPr marL="0" indent="0">
              <a:buNone/>
            </a:pPr>
            <a:r>
              <a:rPr lang="nl-BE" sz="2400" dirty="0"/>
              <a:t>20:00</a:t>
            </a:r>
            <a:r>
              <a:rPr lang="nl-BE" dirty="0"/>
              <a:t>    </a:t>
            </a:r>
            <a:r>
              <a:rPr lang="nl-BE" dirty="0" err="1">
                <a:solidFill>
                  <a:srgbClr val="18A688"/>
                </a:solidFill>
              </a:rPr>
              <a:t>eNewborn</a:t>
            </a:r>
            <a:r>
              <a:rPr lang="nl-BE" dirty="0">
                <a:solidFill>
                  <a:srgbClr val="18A688"/>
                </a:solidFill>
              </a:rPr>
              <a:t>: European </a:t>
            </a:r>
            <a:r>
              <a:rPr lang="nl-BE" dirty="0" err="1">
                <a:solidFill>
                  <a:srgbClr val="18A688"/>
                </a:solidFill>
              </a:rPr>
              <a:t>Neonatal</a:t>
            </a:r>
            <a:r>
              <a:rPr lang="nl-BE" dirty="0">
                <a:solidFill>
                  <a:srgbClr val="18A688"/>
                </a:solidFill>
              </a:rPr>
              <a:t> Benchmarking &amp; Evaluation Program</a:t>
            </a:r>
            <a:r>
              <a:rPr lang="nl-BE" dirty="0"/>
              <a:t>										(</a:t>
            </a:r>
            <a:r>
              <a:rPr lang="nl-BE" dirty="0" err="1"/>
              <a:t>Neena</a:t>
            </a:r>
            <a:r>
              <a:rPr lang="nl-BE" dirty="0"/>
              <a:t> Modi – Ricardo </a:t>
            </a:r>
            <a:r>
              <a:rPr lang="nl-BE" dirty="0" err="1"/>
              <a:t>Ribas</a:t>
            </a:r>
            <a:r>
              <a:rPr lang="nl-BE" dirty="0"/>
              <a:t>)</a:t>
            </a:r>
          </a:p>
          <a:p>
            <a:pPr marL="0" indent="0">
              <a:buNone/>
            </a:pPr>
            <a:r>
              <a:rPr lang="nl-BE" sz="2400" dirty="0"/>
              <a:t>21:00    </a:t>
            </a:r>
            <a:r>
              <a:rPr lang="nl-BE" sz="2400" i="1" dirty="0"/>
              <a:t>Break</a:t>
            </a:r>
          </a:p>
          <a:p>
            <a:pPr marL="0" indent="0">
              <a:buNone/>
            </a:pPr>
            <a:r>
              <a:rPr lang="nl-BE" sz="2400" dirty="0"/>
              <a:t>21:15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Update on NICU Nomenclature </a:t>
            </a:r>
            <a:r>
              <a:rPr lang="nl-BE" dirty="0"/>
              <a:t>			(Luc Cornette)</a:t>
            </a:r>
          </a:p>
          <a:p>
            <a:pPr marL="0" indent="0">
              <a:buNone/>
            </a:pPr>
            <a:r>
              <a:rPr lang="nl-BE" sz="2400" dirty="0"/>
              <a:t>21:45</a:t>
            </a:r>
            <a:r>
              <a:rPr lang="nl-BE" dirty="0"/>
              <a:t>    </a:t>
            </a:r>
            <a:r>
              <a:rPr lang="nl-BE" dirty="0" err="1">
                <a:solidFill>
                  <a:srgbClr val="18A688"/>
                </a:solidFill>
              </a:rPr>
              <a:t>Societal</a:t>
            </a:r>
            <a:r>
              <a:rPr lang="nl-BE" dirty="0">
                <a:solidFill>
                  <a:srgbClr val="18A688"/>
                </a:solidFill>
              </a:rPr>
              <a:t> News</a:t>
            </a:r>
            <a:r>
              <a:rPr lang="nl-BE" dirty="0"/>
              <a:t> 						(Kris De Coen)</a:t>
            </a:r>
            <a:endParaRPr lang="nl-BE" dirty="0">
              <a:effectLst/>
            </a:endParaRPr>
          </a:p>
          <a:p>
            <a:pPr lvl="5"/>
            <a:r>
              <a:rPr lang="nl-BE" dirty="0"/>
              <a:t>Autumn meeting 2026 </a:t>
            </a:r>
            <a:endParaRPr lang="nl-BE" dirty="0">
              <a:effectLst/>
            </a:endParaRPr>
          </a:p>
          <a:p>
            <a:pPr lvl="5"/>
            <a:r>
              <a:rPr lang="nl-BE" dirty="0" err="1"/>
              <a:t>Education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BVN-GBN</a:t>
            </a:r>
            <a:endParaRPr lang="nl-BE" dirty="0">
              <a:effectLst/>
            </a:endParaRPr>
          </a:p>
          <a:p>
            <a:pPr lvl="5"/>
            <a:r>
              <a:rPr lang="nl-BE" dirty="0"/>
              <a:t>News form </a:t>
            </a:r>
            <a:r>
              <a:rPr lang="nl-BE" dirty="0" err="1"/>
              <a:t>the</a:t>
            </a:r>
            <a:r>
              <a:rPr lang="nl-BE" dirty="0"/>
              <a:t> project </a:t>
            </a:r>
            <a:r>
              <a:rPr lang="nl-BE" dirty="0" err="1"/>
              <a:t>groups</a:t>
            </a:r>
            <a:endParaRPr lang="nl-BE" dirty="0"/>
          </a:p>
          <a:p>
            <a:pPr lvl="5"/>
            <a:r>
              <a:rPr lang="nl-BE" dirty="0"/>
              <a:t>RSV-profylaxis 2025-2026</a:t>
            </a:r>
          </a:p>
          <a:p>
            <a:pPr lvl="5"/>
            <a:r>
              <a:rPr lang="nl-BE" dirty="0"/>
              <a:t>Website BVN-GBN</a:t>
            </a:r>
          </a:p>
          <a:p>
            <a:pPr lvl="5"/>
            <a:r>
              <a:rPr lang="nl-BE" dirty="0"/>
              <a:t>NIC </a:t>
            </a:r>
            <a:r>
              <a:rPr lang="nl-BE" dirty="0" err="1"/>
              <a:t>statistics</a:t>
            </a:r>
            <a:r>
              <a:rPr lang="nl-BE" dirty="0"/>
              <a:t> 2025</a:t>
            </a:r>
          </a:p>
          <a:p>
            <a:pPr lvl="5"/>
            <a:r>
              <a:rPr lang="nl-BE" dirty="0"/>
              <a:t>…</a:t>
            </a:r>
          </a:p>
          <a:p>
            <a:pPr marL="0" indent="0">
              <a:buNone/>
            </a:pPr>
            <a:r>
              <a:rPr lang="nl-BE" sz="2400" dirty="0"/>
              <a:t>22:00</a:t>
            </a:r>
            <a:r>
              <a:rPr lang="nl-BE" dirty="0"/>
              <a:t>    </a:t>
            </a:r>
            <a:r>
              <a:rPr lang="nl-BE" dirty="0">
                <a:solidFill>
                  <a:srgbClr val="18A688"/>
                </a:solidFill>
              </a:rPr>
              <a:t>Your suggestions </a:t>
            </a:r>
          </a:p>
          <a:p>
            <a:pPr marL="0" indent="0">
              <a:buNone/>
            </a:pPr>
            <a:r>
              <a:rPr lang="nl-BE" sz="2400" dirty="0"/>
              <a:t>22:30</a:t>
            </a:r>
            <a:r>
              <a:rPr lang="nl-BE" dirty="0"/>
              <a:t>    </a:t>
            </a:r>
            <a:r>
              <a:rPr lang="nl-BE" i="1" dirty="0"/>
              <a:t>Closure</a:t>
            </a:r>
            <a:r>
              <a:rPr lang="nl-BE" dirty="0"/>
              <a:t> </a:t>
            </a:r>
            <a:endParaRPr lang="nl-BE" dirty="0">
              <a:effectLst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7" name="Afbeelding 1">
            <a:extLst>
              <a:ext uri="{FF2B5EF4-FFF2-40B4-BE49-F238E27FC236}">
                <a16:creationId xmlns:a16="http://schemas.microsoft.com/office/drawing/2014/main" id="{1A8EF420-D00A-4177-A3AF-E9F6B7C5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5974281"/>
            <a:ext cx="1984447" cy="7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3C17DF0D-D141-440D-9E5D-3B072E8D2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8E0B79A-FB32-4041-97F7-DA50FC1DE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463F750F-BA4D-4B64-A93E-37FCE0D5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565" y="2533650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28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12307-1FDB-4B42-8F79-95299F17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491" y="-8948"/>
            <a:ext cx="10924309" cy="1325563"/>
          </a:xfrm>
        </p:spPr>
        <p:txBody>
          <a:bodyPr/>
          <a:lstStyle/>
          <a:p>
            <a:r>
              <a:rPr lang="nl-BE" dirty="0"/>
              <a:t>Important things to remember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C1F68B-539D-544E-97AE-38697136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365520"/>
            <a:ext cx="11554691" cy="5507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>
                <a:effectLst/>
              </a:rPr>
              <a:t>Cases of the year for Autumn meeting on </a:t>
            </a:r>
            <a:r>
              <a:rPr lang="nl-BE" dirty="0"/>
              <a:t>08</a:t>
            </a:r>
            <a:r>
              <a:rPr lang="nl-BE" dirty="0">
                <a:effectLst/>
              </a:rPr>
              <a:t>/10/26 </a:t>
            </a:r>
            <a:r>
              <a:rPr lang="nl-BE" dirty="0" err="1">
                <a:effectLst/>
              </a:rPr>
              <a:t>before</a:t>
            </a:r>
            <a:r>
              <a:rPr lang="nl-BE" dirty="0">
                <a:effectLst/>
              </a:rPr>
              <a:t> 04/09/26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>
                <a:effectLst/>
              </a:rPr>
              <a:t>Projects for Chiesi Social Prize for Neonatology </a:t>
            </a:r>
            <a:r>
              <a:rPr lang="nl-BE" dirty="0" err="1">
                <a:effectLst/>
              </a:rPr>
              <a:t>before</a:t>
            </a:r>
            <a:r>
              <a:rPr lang="nl-BE" dirty="0">
                <a:effectLst/>
              </a:rPr>
              <a:t> 04/09/26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NIC </a:t>
            </a:r>
            <a:r>
              <a:rPr lang="nl-BE" dirty="0" err="1"/>
              <a:t>statistics</a:t>
            </a:r>
            <a:r>
              <a:rPr lang="nl-BE" dirty="0"/>
              <a:t> 2025 as </a:t>
            </a:r>
            <a:r>
              <a:rPr lang="nl-BE" dirty="0" err="1"/>
              <a:t>soon</a:t>
            </a:r>
            <a:r>
              <a:rPr lang="nl-BE" dirty="0"/>
              <a:t> as </a:t>
            </a:r>
            <a:r>
              <a:rPr lang="nl-BE" dirty="0" err="1"/>
              <a:t>possible</a:t>
            </a:r>
            <a:r>
              <a:rPr lang="nl-BE" dirty="0"/>
              <a:t> </a:t>
            </a:r>
            <a:r>
              <a:rPr lang="nl-BE" dirty="0" err="1"/>
              <a:t>please</a:t>
            </a:r>
            <a:endParaRPr lang="nl-BE" dirty="0"/>
          </a:p>
          <a:p>
            <a:pPr marL="0" indent="0">
              <a:buNone/>
            </a:pPr>
            <a:endParaRPr lang="nl-BE" dirty="0">
              <a:effectLst/>
            </a:endParaRPr>
          </a:p>
          <a:p>
            <a:pPr marL="0" indent="0">
              <a:buNone/>
            </a:pPr>
            <a:r>
              <a:rPr lang="nl-BE" dirty="0"/>
              <a:t>Interest in EAPM ticket </a:t>
            </a:r>
            <a:r>
              <a:rPr lang="nl-BE" dirty="0" err="1"/>
              <a:t>our</a:t>
            </a:r>
            <a:r>
              <a:rPr lang="nl-BE" dirty="0"/>
              <a:t> executive board </a:t>
            </a:r>
            <a:r>
              <a:rPr lang="nl-BE" dirty="0" err="1"/>
              <a:t>function</a:t>
            </a:r>
            <a:r>
              <a:rPr lang="nl-BE" dirty="0"/>
              <a:t>?</a:t>
            </a:r>
          </a:p>
          <a:p>
            <a:pPr marL="0" indent="0">
              <a:buNone/>
            </a:pPr>
            <a:endParaRPr lang="nl-BE" dirty="0">
              <a:effectLst/>
            </a:endParaRPr>
          </a:p>
          <a:p>
            <a:pPr marL="0" indent="0">
              <a:buNone/>
            </a:pPr>
            <a:r>
              <a:rPr lang="nl-BE" dirty="0"/>
              <a:t>Register @ </a:t>
            </a:r>
            <a:r>
              <a:rPr lang="nl-BE" dirty="0" err="1"/>
              <a:t>our</a:t>
            </a:r>
            <a:r>
              <a:rPr lang="nl-BE" dirty="0"/>
              <a:t> website </a:t>
            </a:r>
            <a:endParaRPr lang="nl-BE" dirty="0">
              <a:effectLst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7A4EB-6515-2E47-B9E7-6ADC005E755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7996" r="9664" b="6566"/>
          <a:stretch/>
        </p:blipFill>
        <p:spPr bwMode="auto">
          <a:xfrm>
            <a:off x="10561002" y="198438"/>
            <a:ext cx="1540510" cy="1663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68439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4277</TotalTime>
  <Words>2224</Words>
  <Application>Microsoft Office PowerPoint</Application>
  <PresentationFormat>Breedbeeld</PresentationFormat>
  <Paragraphs>477</Paragraphs>
  <Slides>34</Slides>
  <Notes>12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Times New Roman</vt:lpstr>
      <vt:lpstr>Kantoorthema</vt:lpstr>
      <vt:lpstr>1_Kantoorthema</vt:lpstr>
      <vt:lpstr>Office Theme</vt:lpstr>
      <vt:lpstr>Worksheet</vt:lpstr>
      <vt:lpstr>Réunion des Chefs de Service NICU Diensthoofdenvergadering</vt:lpstr>
      <vt:lpstr>Program</vt:lpstr>
      <vt:lpstr>GUNNAR NAULAERS  BENCHMARKING NICU DATA IN BELGIUM  WHERE TO GO?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NEENA MODI – RICARDO RIBAS  eNEWBORN  EUROPEAN NEONATAL BENCHMARKING &amp; EVALUATION PROGRAM</vt:lpstr>
      <vt:lpstr>LUC CORNETTE  NICU NOMENCLATURE UPDATE</vt:lpstr>
      <vt:lpstr>KRIS DE COEN  SOCIETAL NEWS BVN-GBN @ your service</vt:lpstr>
      <vt:lpstr>Autumn meeting 08/10/2026  Salons the Romrée, Grimbergen </vt:lpstr>
      <vt:lpstr>Prix Social Chiesi pour la Néonatologie Chiesi Sociale Prijs voor Neonatologie</vt:lpstr>
      <vt:lpstr>Voorwaarden-Conditions</vt:lpstr>
      <vt:lpstr>Education projects</vt:lpstr>
      <vt:lpstr>Neonatal POCUS in Belgium ?</vt:lpstr>
      <vt:lpstr>WERKGROEPEN-GROUPES DE TRAVAIL</vt:lpstr>
      <vt:lpstr>Breastfeeding and human milk banks in the Belgian NICUs</vt:lpstr>
      <vt:lpstr>Belgian Consensus Group on the     Management of Birth at the Limits of Viability</vt:lpstr>
      <vt:lpstr>Work packages</vt:lpstr>
      <vt:lpstr>Reimbursement  rooming in for parents and psychological support </vt:lpstr>
      <vt:lpstr>RSV-immunisation Beyfortus®-nirsevimab</vt:lpstr>
      <vt:lpstr>Website BVN-GBN https://bvn-gbn.be</vt:lpstr>
      <vt:lpstr>NIC statistics …. Update 2024</vt:lpstr>
      <vt:lpstr>NIC statistics …. updated graph</vt:lpstr>
      <vt:lpstr>NIC statistics 2025   10/19 received </vt:lpstr>
      <vt:lpstr>PowerPoint-presentatie</vt:lpstr>
      <vt:lpstr>Program</vt:lpstr>
      <vt:lpstr>Important things to remember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des Chefs de Service NICU Diensthoofdenvergadering</dc:title>
  <dc:subject/>
  <dc:creator>Kris De Coen</dc:creator>
  <cp:keywords/>
  <dc:description/>
  <cp:lastModifiedBy>De Coen Kris</cp:lastModifiedBy>
  <cp:revision>30</cp:revision>
  <dcterms:created xsi:type="dcterms:W3CDTF">2025-06-03T21:06:53Z</dcterms:created>
  <dcterms:modified xsi:type="dcterms:W3CDTF">2026-05-28T14:34:11Z</dcterms:modified>
  <cp:category/>
</cp:coreProperties>
</file>