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356" r:id="rId3"/>
    <p:sldId id="329" r:id="rId4"/>
    <p:sldId id="292" r:id="rId5"/>
    <p:sldId id="282" r:id="rId6"/>
    <p:sldId id="353" r:id="rId7"/>
    <p:sldId id="355" r:id="rId8"/>
    <p:sldId id="341" r:id="rId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14"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E70674-56A9-474E-B339-DD7B92D4C126}" type="datetimeFigureOut">
              <a:rPr lang="nl-BE" smtClean="0"/>
              <a:t>27/05/2026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967CB4-9C31-4190-8F22-0C9E492488EC}" type="slidenum">
              <a:rPr lang="nl-BE" smtClean="0"/>
              <a:t>‹nr.›</a:t>
            </a:fld>
            <a:endParaRPr lang="nl-BE"/>
          </a:p>
        </p:txBody>
      </p:sp>
    </p:spTree>
    <p:extLst>
      <p:ext uri="{BB962C8B-B14F-4D97-AF65-F5344CB8AC3E}">
        <p14:creationId xmlns:p14="http://schemas.microsoft.com/office/powerpoint/2010/main" val="274566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52D93C-038C-BC08-78C4-4B26AF77907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A13C5234-F338-922F-1D0E-F06DCD75E7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E542456B-3108-F25F-1D81-0B6CB5EB7B32}"/>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5" name="Tijdelijke aanduiding voor voettekst 4">
            <a:extLst>
              <a:ext uri="{FF2B5EF4-FFF2-40B4-BE49-F238E27FC236}">
                <a16:creationId xmlns:a16="http://schemas.microsoft.com/office/drawing/2014/main" id="{193BB540-14AA-EF60-2AC5-E2CCC0DB792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387B6AB-EC0B-9EE8-29C3-81C3773AF3AB}"/>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358250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00AC2E-D12A-21B4-1B10-3923ACF8E6D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5A25D78-DE3D-1475-0835-A939A444528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9C5A56D5-C06A-E892-E9AA-0FDE3777EBA5}"/>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5" name="Tijdelijke aanduiding voor voettekst 4">
            <a:extLst>
              <a:ext uri="{FF2B5EF4-FFF2-40B4-BE49-F238E27FC236}">
                <a16:creationId xmlns:a16="http://schemas.microsoft.com/office/drawing/2014/main" id="{6AD25D83-6D19-362E-07A1-0179B658A2A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3EA6A4C-348C-B671-58D2-9EF9C80ADCA4}"/>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591532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921A9B-1E1C-1B05-59D5-4DB3AD2BCAD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F1416F57-440D-2FC0-15FF-875C0532A7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D816BE8-CB45-25EE-83D6-513E262F7873}"/>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5" name="Tijdelijke aanduiding voor voettekst 4">
            <a:extLst>
              <a:ext uri="{FF2B5EF4-FFF2-40B4-BE49-F238E27FC236}">
                <a16:creationId xmlns:a16="http://schemas.microsoft.com/office/drawing/2014/main" id="{009E9B6D-6C38-5158-45AB-79859FF0E7F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D1702D3-9D90-F812-05E4-962CFE3F5773}"/>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3869212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6EF64E-9EA9-C8CA-B405-AB0C9BA69644}"/>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2C087E69-A454-1043-2D43-96D3D6DA0D7C}"/>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69825D6E-DEF5-8632-B97E-98FB0D5E69A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635382E6-F4DC-F9FF-E183-97D7F9C70C4E}"/>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6" name="Tijdelijke aanduiding voor voettekst 5">
            <a:extLst>
              <a:ext uri="{FF2B5EF4-FFF2-40B4-BE49-F238E27FC236}">
                <a16:creationId xmlns:a16="http://schemas.microsoft.com/office/drawing/2014/main" id="{4B04EA5E-93BA-6B98-D6E1-56C5C57F03E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2DE64B27-052A-15CB-EC94-836F0E688E24}"/>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3887617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63DDBC-0E65-4FBA-234D-B274880AF8B9}"/>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9EECF7E-2CE5-0897-1836-4103BF18AE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4EAF252-F591-0DE5-129D-B80F75660CA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8D4A8FFA-37E4-B790-2238-72AB428E8B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6DB555C-DBC9-5C0A-AF27-77652A14DA6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7A25625E-258E-1345-D42E-6E5C7663D864}"/>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8" name="Tijdelijke aanduiding voor voettekst 7">
            <a:extLst>
              <a:ext uri="{FF2B5EF4-FFF2-40B4-BE49-F238E27FC236}">
                <a16:creationId xmlns:a16="http://schemas.microsoft.com/office/drawing/2014/main" id="{F7376B6B-2684-17EB-1016-E408EE0A78F6}"/>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384F7C18-684A-BB7B-8F98-61D5DAF2F68C}"/>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95657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F42167-2065-CD18-8501-235B7376F013}"/>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BC124D2C-913D-A63A-A1C0-DBD886575F95}"/>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4" name="Tijdelijke aanduiding voor voettekst 3">
            <a:extLst>
              <a:ext uri="{FF2B5EF4-FFF2-40B4-BE49-F238E27FC236}">
                <a16:creationId xmlns:a16="http://schemas.microsoft.com/office/drawing/2014/main" id="{41A3AA32-7EA3-5E57-9735-85ECC4BD8403}"/>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5D87F895-23EE-D751-2F02-4695DC9269BD}"/>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2898503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D2434F5B-72DF-A8A3-D4C8-0B122A4F939D}"/>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3" name="Tijdelijke aanduiding voor voettekst 2">
            <a:extLst>
              <a:ext uri="{FF2B5EF4-FFF2-40B4-BE49-F238E27FC236}">
                <a16:creationId xmlns:a16="http://schemas.microsoft.com/office/drawing/2014/main" id="{4A68B97A-4EED-1E61-A2E9-0C97F0F43E9F}"/>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A8D923E2-CB96-228C-9A3F-A4077208D6D7}"/>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2274485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5E35F5-04B7-42A1-7E76-1964DE53606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91D5BDE-D29A-BEB2-4091-01EBDFF3CB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C25F4A6B-D897-6C94-3728-90D8760C9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E4FD1BD-FFAC-8BA8-A395-BBDC286B34AC}"/>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6" name="Tijdelijke aanduiding voor voettekst 5">
            <a:extLst>
              <a:ext uri="{FF2B5EF4-FFF2-40B4-BE49-F238E27FC236}">
                <a16:creationId xmlns:a16="http://schemas.microsoft.com/office/drawing/2014/main" id="{8E259C5E-A9C1-17B7-D89A-DC75E9D74EB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F6E00CBC-A53B-050F-47E7-FAC4EED5D1AF}"/>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3000043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71B9EA-1467-ADD6-993B-5D9F329A35D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E80F6FE1-035C-3D5D-1715-272067681D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4427A82B-8852-717F-9251-7793F14AA9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265E708-BE48-79CD-CFF2-A4AFC0F27ED1}"/>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6" name="Tijdelijke aanduiding voor voettekst 5">
            <a:extLst>
              <a:ext uri="{FF2B5EF4-FFF2-40B4-BE49-F238E27FC236}">
                <a16:creationId xmlns:a16="http://schemas.microsoft.com/office/drawing/2014/main" id="{CB3B4107-11A9-D8DF-0654-88EE4997EE94}"/>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432F32CC-7BA9-DE21-7160-ED543A7509D5}"/>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2230807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0369FC-A47B-87AB-31AB-4942F637BEB2}"/>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74FD2293-D38B-4BC5-7C3F-29425E98D4E6}"/>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B045D8E-47C7-C2A5-D42B-547B6EE21FEA}"/>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5" name="Tijdelijke aanduiding voor voettekst 4">
            <a:extLst>
              <a:ext uri="{FF2B5EF4-FFF2-40B4-BE49-F238E27FC236}">
                <a16:creationId xmlns:a16="http://schemas.microsoft.com/office/drawing/2014/main" id="{6863D3C4-7293-609E-773A-3BC9E9755F3D}"/>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BA42ECD-3EF2-9B81-A9A9-87C4B014B1DD}"/>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192406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DF747DD-7997-6916-FE72-163490604045}"/>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FB4B64CA-E95E-A39A-9313-5775EEAFD76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CA2516BE-382A-E18A-A713-EC2E2ED6828B}"/>
              </a:ext>
            </a:extLst>
          </p:cNvPr>
          <p:cNvSpPr>
            <a:spLocks noGrp="1"/>
          </p:cNvSpPr>
          <p:nvPr>
            <p:ph type="dt" sz="half" idx="10"/>
          </p:nvPr>
        </p:nvSpPr>
        <p:spPr/>
        <p:txBody>
          <a:bodyPr/>
          <a:lstStyle/>
          <a:p>
            <a:fld id="{E8EDF90F-FA47-4CF5-B49B-1E2E34C6303A}" type="datetimeFigureOut">
              <a:rPr lang="nl-BE" smtClean="0"/>
              <a:t>27/05/2026</a:t>
            </a:fld>
            <a:endParaRPr lang="nl-BE"/>
          </a:p>
        </p:txBody>
      </p:sp>
      <p:sp>
        <p:nvSpPr>
          <p:cNvPr id="5" name="Tijdelijke aanduiding voor voettekst 4">
            <a:extLst>
              <a:ext uri="{FF2B5EF4-FFF2-40B4-BE49-F238E27FC236}">
                <a16:creationId xmlns:a16="http://schemas.microsoft.com/office/drawing/2014/main" id="{1F79736E-CA96-216B-4D49-B80147711C8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49D633E-BEDD-4FD5-A3D6-71F20B126A8A}"/>
              </a:ext>
            </a:extLst>
          </p:cNvPr>
          <p:cNvSpPr>
            <a:spLocks noGrp="1"/>
          </p:cNvSpPr>
          <p:nvPr>
            <p:ph type="sldNum" sz="quarter" idx="12"/>
          </p:nvPr>
        </p:nvSpPr>
        <p:spPr/>
        <p:txBody>
          <a:bodyPr/>
          <a:lstStyle/>
          <a:p>
            <a:fld id="{6D1C020D-499A-4D9E-85E3-788054193D8E}" type="slidenum">
              <a:rPr lang="nl-BE" smtClean="0"/>
              <a:t>‹nr.›</a:t>
            </a:fld>
            <a:endParaRPr lang="nl-BE"/>
          </a:p>
        </p:txBody>
      </p:sp>
    </p:spTree>
    <p:extLst>
      <p:ext uri="{BB962C8B-B14F-4D97-AF65-F5344CB8AC3E}">
        <p14:creationId xmlns:p14="http://schemas.microsoft.com/office/powerpoint/2010/main" val="4259855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CA57213-5717-8383-6BC9-88A7B0DEB7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0B32164-F6DD-69D8-ACD9-4898309387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C05D881E-41D3-6EFB-0CDA-8793DF5322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EDF90F-FA47-4CF5-B49B-1E2E34C6303A}" type="datetimeFigureOut">
              <a:rPr lang="nl-BE" smtClean="0"/>
              <a:t>27/05/2026</a:t>
            </a:fld>
            <a:endParaRPr lang="nl-BE"/>
          </a:p>
        </p:txBody>
      </p:sp>
      <p:sp>
        <p:nvSpPr>
          <p:cNvPr id="5" name="Tijdelijke aanduiding voor voettekst 4">
            <a:extLst>
              <a:ext uri="{FF2B5EF4-FFF2-40B4-BE49-F238E27FC236}">
                <a16:creationId xmlns:a16="http://schemas.microsoft.com/office/drawing/2014/main" id="{57E627C1-61FA-7BCC-3EB9-0586AA4A5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5EBA3584-E008-46B7-DD89-365DD37665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1C020D-499A-4D9E-85E3-788054193D8E}" type="slidenum">
              <a:rPr lang="nl-BE" smtClean="0"/>
              <a:t>‹nr.›</a:t>
            </a:fld>
            <a:endParaRPr lang="nl-BE"/>
          </a:p>
        </p:txBody>
      </p:sp>
    </p:spTree>
    <p:extLst>
      <p:ext uri="{BB962C8B-B14F-4D97-AF65-F5344CB8AC3E}">
        <p14:creationId xmlns:p14="http://schemas.microsoft.com/office/powerpoint/2010/main" val="1917826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5FC49E9A-DDFC-13E0-E5CC-187DA0AE2203}"/>
              </a:ext>
            </a:extLst>
          </p:cNvPr>
          <p:cNvSpPr>
            <a:spLocks noGrp="1"/>
          </p:cNvSpPr>
          <p:nvPr>
            <p:ph type="subTitle" idx="1"/>
          </p:nvPr>
        </p:nvSpPr>
        <p:spPr>
          <a:xfrm>
            <a:off x="1606296" y="328486"/>
            <a:ext cx="9144000" cy="1655762"/>
          </a:xfrm>
        </p:spPr>
        <p:txBody>
          <a:bodyPr/>
          <a:lstStyle/>
          <a:p>
            <a:r>
              <a:rPr lang="nl-BE" dirty="0" err="1"/>
              <a:t>Révision</a:t>
            </a:r>
            <a:r>
              <a:rPr lang="nl-BE" dirty="0"/>
              <a:t> de la </a:t>
            </a:r>
            <a:r>
              <a:rPr lang="nl-BE" dirty="0" err="1"/>
              <a:t>nomenclature</a:t>
            </a:r>
            <a:r>
              <a:rPr lang="nl-BE" dirty="0"/>
              <a:t>  “Status update”</a:t>
            </a:r>
          </a:p>
          <a:p>
            <a:r>
              <a:rPr lang="nl-BE" dirty="0"/>
              <a:t>Dr Luc Cornette</a:t>
            </a:r>
          </a:p>
          <a:p>
            <a:r>
              <a:rPr lang="nl-BE" sz="2000" dirty="0">
                <a:solidFill>
                  <a:srgbClr val="000000"/>
                </a:solidFill>
              </a:rPr>
              <a:t>Réunion Chefs de Services NICU - </a:t>
            </a:r>
            <a:r>
              <a:rPr lang="nl-BE" sz="2000" dirty="0"/>
              <a:t>26 May 2026</a:t>
            </a:r>
          </a:p>
        </p:txBody>
      </p:sp>
      <p:sp>
        <p:nvSpPr>
          <p:cNvPr id="4" name="Tijdelijke aanduiding voor inhoud 2">
            <a:extLst>
              <a:ext uri="{FF2B5EF4-FFF2-40B4-BE49-F238E27FC236}">
                <a16:creationId xmlns:a16="http://schemas.microsoft.com/office/drawing/2014/main" id="{65AE1ECD-31E9-3115-1F7A-F479895B05F5}"/>
              </a:ext>
            </a:extLst>
          </p:cNvPr>
          <p:cNvSpPr txBox="1">
            <a:spLocks/>
          </p:cNvSpPr>
          <p:nvPr/>
        </p:nvSpPr>
        <p:spPr>
          <a:xfrm>
            <a:off x="838200" y="2350610"/>
            <a:ext cx="10515600" cy="3949606"/>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BE" sz="2000" dirty="0" err="1"/>
              <a:t>Étant</a:t>
            </a:r>
            <a:r>
              <a:rPr lang="nl-BE" sz="2000" dirty="0"/>
              <a:t> </a:t>
            </a:r>
            <a:r>
              <a:rPr lang="nl-BE" sz="2000" dirty="0" err="1"/>
              <a:t>donné</a:t>
            </a:r>
            <a:r>
              <a:rPr lang="nl-BE" sz="2000" dirty="0"/>
              <a:t> que les </a:t>
            </a:r>
            <a:r>
              <a:rPr lang="nl-BE" sz="2000" dirty="0" err="1"/>
              <a:t>propositions</a:t>
            </a:r>
            <a:r>
              <a:rPr lang="nl-BE" sz="2000" dirty="0"/>
              <a:t> </a:t>
            </a:r>
            <a:r>
              <a:rPr lang="nl-BE" sz="2000" dirty="0" err="1"/>
              <a:t>présentées</a:t>
            </a:r>
            <a:r>
              <a:rPr lang="nl-BE" sz="2000" dirty="0"/>
              <a:t> </a:t>
            </a:r>
            <a:r>
              <a:rPr lang="nl-BE" sz="2000" dirty="0" err="1"/>
              <a:t>lors</a:t>
            </a:r>
            <a:r>
              <a:rPr lang="nl-BE" sz="2000" dirty="0"/>
              <a:t> de </a:t>
            </a:r>
            <a:r>
              <a:rPr lang="nl-BE" sz="2000" dirty="0" err="1"/>
              <a:t>l’exposé</a:t>
            </a:r>
            <a:r>
              <a:rPr lang="nl-BE" sz="2000" dirty="0"/>
              <a:t> </a:t>
            </a:r>
            <a:r>
              <a:rPr lang="nl-BE" sz="2000" dirty="0" err="1"/>
              <a:t>restent</a:t>
            </a:r>
            <a:r>
              <a:rPr lang="nl-BE" sz="2000" dirty="0"/>
              <a:t> à </a:t>
            </a:r>
            <a:r>
              <a:rPr lang="nl-BE" sz="2000" dirty="0" err="1"/>
              <a:t>ce</a:t>
            </a:r>
            <a:r>
              <a:rPr lang="nl-BE" sz="2000" dirty="0"/>
              <a:t> stade </a:t>
            </a:r>
            <a:r>
              <a:rPr lang="nl-BE" sz="2000" dirty="0" err="1"/>
              <a:t>provisoires</a:t>
            </a:r>
            <a:r>
              <a:rPr lang="nl-BE" sz="2000" dirty="0"/>
              <a:t> et font </a:t>
            </a:r>
            <a:r>
              <a:rPr lang="nl-BE" sz="2000" dirty="0" err="1"/>
              <a:t>encore</a:t>
            </a:r>
            <a:r>
              <a:rPr lang="nl-BE" sz="2000" dirty="0"/>
              <a:t> </a:t>
            </a:r>
            <a:r>
              <a:rPr lang="nl-BE" sz="2000" dirty="0" err="1"/>
              <a:t>l’objet</a:t>
            </a:r>
            <a:r>
              <a:rPr lang="nl-BE" sz="2000" dirty="0"/>
              <a:t> de </a:t>
            </a:r>
            <a:r>
              <a:rPr lang="nl-BE" sz="2000" dirty="0" err="1"/>
              <a:t>discussions</a:t>
            </a:r>
            <a:r>
              <a:rPr lang="nl-BE" sz="2000" dirty="0"/>
              <a:t> </a:t>
            </a:r>
            <a:r>
              <a:rPr lang="nl-BE" sz="2000" dirty="0" err="1"/>
              <a:t>ainsi</a:t>
            </a:r>
            <a:r>
              <a:rPr lang="nl-BE" sz="2000" dirty="0"/>
              <a:t> que </a:t>
            </a:r>
            <a:r>
              <a:rPr lang="nl-BE" sz="2000" dirty="0" err="1"/>
              <a:t>d’analyses</a:t>
            </a:r>
            <a:r>
              <a:rPr lang="nl-BE" sz="2000" dirty="0"/>
              <a:t> </a:t>
            </a:r>
            <a:r>
              <a:rPr lang="nl-BE" sz="2000" dirty="0" err="1"/>
              <a:t>d’impact</a:t>
            </a:r>
            <a:r>
              <a:rPr lang="nl-BE" sz="2000" dirty="0"/>
              <a:t> et de </a:t>
            </a:r>
            <a:r>
              <a:rPr lang="nl-BE" sz="2000" dirty="0" err="1"/>
              <a:t>calculs</a:t>
            </a:r>
            <a:r>
              <a:rPr lang="nl-BE" sz="2000" dirty="0"/>
              <a:t> </a:t>
            </a:r>
            <a:r>
              <a:rPr lang="nl-BE" sz="2000" dirty="0" err="1"/>
              <a:t>complémentaires</a:t>
            </a:r>
            <a:r>
              <a:rPr lang="nl-BE" sz="2000" dirty="0"/>
              <a:t>, </a:t>
            </a:r>
            <a:r>
              <a:rPr lang="nl-BE" sz="2000" dirty="0" err="1"/>
              <a:t>nous</a:t>
            </a:r>
            <a:r>
              <a:rPr lang="nl-BE" sz="2000" dirty="0"/>
              <a:t> ne </a:t>
            </a:r>
            <a:r>
              <a:rPr lang="nl-BE" sz="2000" dirty="0" err="1"/>
              <a:t>sommes</a:t>
            </a:r>
            <a:r>
              <a:rPr lang="nl-BE" sz="2000" dirty="0"/>
              <a:t> </a:t>
            </a:r>
            <a:r>
              <a:rPr lang="nl-BE" sz="2000" dirty="0" err="1"/>
              <a:t>actuellement</a:t>
            </a:r>
            <a:r>
              <a:rPr lang="nl-BE" sz="2000" dirty="0"/>
              <a:t> pas en </a:t>
            </a:r>
            <a:r>
              <a:rPr lang="nl-BE" sz="2000" dirty="0" err="1"/>
              <a:t>mesure</a:t>
            </a:r>
            <a:r>
              <a:rPr lang="nl-BE" sz="2000" dirty="0"/>
              <a:t> de diffuser en </a:t>
            </a:r>
            <a:r>
              <a:rPr lang="nl-BE" sz="2000" dirty="0" err="1"/>
              <a:t>ligne</a:t>
            </a:r>
            <a:r>
              <a:rPr lang="nl-BE" sz="2000" dirty="0"/>
              <a:t> les </a:t>
            </a:r>
            <a:r>
              <a:rPr lang="nl-BE" sz="2000" dirty="0" err="1"/>
              <a:t>diapositives</a:t>
            </a:r>
            <a:r>
              <a:rPr lang="nl-BE" sz="2000" dirty="0"/>
              <a:t> </a:t>
            </a:r>
            <a:r>
              <a:rPr lang="nl-BE" sz="2000" dirty="0" err="1"/>
              <a:t>relatives</a:t>
            </a:r>
            <a:r>
              <a:rPr lang="nl-BE" sz="2000" dirty="0"/>
              <a:t> </a:t>
            </a:r>
            <a:r>
              <a:rPr lang="nl-BE" sz="2000" dirty="0" err="1"/>
              <a:t>aux</a:t>
            </a:r>
            <a:r>
              <a:rPr lang="nl-BE" sz="2000" dirty="0"/>
              <a:t> </a:t>
            </a:r>
            <a:r>
              <a:rPr lang="nl-BE" sz="2000" dirty="0" err="1"/>
              <a:t>décisions</a:t>
            </a:r>
            <a:r>
              <a:rPr lang="nl-BE" sz="2000" dirty="0"/>
              <a:t> </a:t>
            </a:r>
            <a:r>
              <a:rPr lang="nl-BE" sz="2000" dirty="0" err="1"/>
              <a:t>envisagées</a:t>
            </a:r>
            <a:r>
              <a:rPr lang="nl-BE" sz="2000" dirty="0"/>
              <a:t>. </a:t>
            </a:r>
          </a:p>
          <a:p>
            <a:pPr algn="l"/>
            <a:r>
              <a:rPr lang="nl-BE" sz="2000" dirty="0"/>
              <a:t>Les chefs de service ont </a:t>
            </a:r>
            <a:r>
              <a:rPr lang="nl-BE" sz="2000" dirty="0" err="1"/>
              <a:t>été</a:t>
            </a:r>
            <a:r>
              <a:rPr lang="nl-BE" sz="2000" dirty="0"/>
              <a:t> </a:t>
            </a:r>
            <a:r>
              <a:rPr lang="nl-BE" sz="2000" dirty="0" err="1"/>
              <a:t>informés</a:t>
            </a:r>
            <a:r>
              <a:rPr lang="nl-BE" sz="2000" dirty="0"/>
              <a:t> des </a:t>
            </a:r>
            <a:r>
              <a:rPr lang="nl-BE" sz="2000" dirty="0" err="1"/>
              <a:t>orientations</a:t>
            </a:r>
            <a:r>
              <a:rPr lang="nl-BE" sz="2000" dirty="0"/>
              <a:t> </a:t>
            </a:r>
            <a:r>
              <a:rPr lang="nl-BE" sz="2000" dirty="0" err="1"/>
              <a:t>actuellement</a:t>
            </a:r>
            <a:r>
              <a:rPr lang="nl-BE" sz="2000" dirty="0"/>
              <a:t> </a:t>
            </a:r>
            <a:r>
              <a:rPr lang="nl-BE" sz="2000" dirty="0" err="1"/>
              <a:t>sur</a:t>
            </a:r>
            <a:r>
              <a:rPr lang="nl-BE" sz="2000" dirty="0"/>
              <a:t> la </a:t>
            </a:r>
            <a:r>
              <a:rPr lang="nl-BE" sz="2000" dirty="0" err="1"/>
              <a:t>table</a:t>
            </a:r>
            <a:r>
              <a:rPr lang="nl-BE" sz="2000" dirty="0"/>
              <a:t>, mais </a:t>
            </a:r>
            <a:r>
              <a:rPr lang="nl-BE" sz="2000" dirty="0" err="1"/>
              <a:t>seule</a:t>
            </a:r>
            <a:r>
              <a:rPr lang="nl-BE" sz="2000" dirty="0"/>
              <a:t> la </a:t>
            </a:r>
            <a:r>
              <a:rPr lang="nl-BE" sz="2000" dirty="0" err="1"/>
              <a:t>partie</a:t>
            </a:r>
            <a:r>
              <a:rPr lang="nl-BE" sz="2000" dirty="0"/>
              <a:t> </a:t>
            </a:r>
            <a:r>
              <a:rPr lang="nl-BE" sz="2000" dirty="0" err="1"/>
              <a:t>introductive</a:t>
            </a:r>
            <a:r>
              <a:rPr lang="nl-BE" sz="2000" dirty="0"/>
              <a:t> de la </a:t>
            </a:r>
            <a:r>
              <a:rPr lang="nl-BE" sz="2000" dirty="0" err="1"/>
              <a:t>présentation</a:t>
            </a:r>
            <a:r>
              <a:rPr lang="nl-BE" sz="2000" dirty="0"/>
              <a:t> </a:t>
            </a:r>
            <a:r>
              <a:rPr lang="nl-BE" sz="2000" dirty="0" err="1"/>
              <a:t>pourra</a:t>
            </a:r>
            <a:r>
              <a:rPr lang="nl-BE" sz="2000" dirty="0"/>
              <a:t> </a:t>
            </a:r>
            <a:r>
              <a:rPr lang="nl-BE" sz="2000" dirty="0" err="1"/>
              <a:t>être</a:t>
            </a:r>
            <a:r>
              <a:rPr lang="nl-BE" sz="2000" dirty="0"/>
              <a:t> </a:t>
            </a:r>
            <a:r>
              <a:rPr lang="nl-BE" sz="2000" dirty="0" err="1"/>
              <a:t>publiée</a:t>
            </a:r>
            <a:r>
              <a:rPr lang="nl-BE" sz="2000" dirty="0"/>
              <a:t> </a:t>
            </a:r>
            <a:r>
              <a:rPr lang="nl-BE" sz="2000" dirty="0" err="1"/>
              <a:t>sur</a:t>
            </a:r>
            <a:r>
              <a:rPr lang="nl-BE" sz="2000" dirty="0"/>
              <a:t> </a:t>
            </a:r>
            <a:r>
              <a:rPr lang="nl-BE" sz="2000" dirty="0" err="1"/>
              <a:t>le</a:t>
            </a:r>
            <a:r>
              <a:rPr lang="nl-BE" sz="2000" dirty="0"/>
              <a:t> site internet. </a:t>
            </a:r>
          </a:p>
          <a:p>
            <a:pPr algn="l"/>
            <a:r>
              <a:rPr lang="nl-BE" sz="2000" dirty="0"/>
              <a:t>La </a:t>
            </a:r>
            <a:r>
              <a:rPr lang="nl-BE" sz="2000" dirty="0" err="1"/>
              <a:t>communication</a:t>
            </a:r>
            <a:r>
              <a:rPr lang="nl-BE" sz="2000" dirty="0"/>
              <a:t> des </a:t>
            </a:r>
            <a:r>
              <a:rPr lang="nl-BE" sz="2000" dirty="0" err="1"/>
              <a:t>décisions</a:t>
            </a:r>
            <a:r>
              <a:rPr lang="nl-BE" sz="2000" dirty="0"/>
              <a:t> </a:t>
            </a:r>
            <a:r>
              <a:rPr lang="nl-BE" sz="2000" dirty="0" err="1"/>
              <a:t>définitives</a:t>
            </a:r>
            <a:r>
              <a:rPr lang="nl-BE" sz="2000" dirty="0"/>
              <a:t> </a:t>
            </a:r>
            <a:r>
              <a:rPr lang="nl-BE" sz="2000" dirty="0" err="1"/>
              <a:t>interviendra</a:t>
            </a:r>
            <a:r>
              <a:rPr lang="nl-BE" sz="2000" dirty="0"/>
              <a:t> </a:t>
            </a:r>
            <a:r>
              <a:rPr lang="nl-BE" sz="2000" dirty="0" err="1"/>
              <a:t>ultérieurement</a:t>
            </a:r>
            <a:r>
              <a:rPr lang="nl-BE" sz="2000" dirty="0"/>
              <a:t>, </a:t>
            </a:r>
            <a:r>
              <a:rPr lang="nl-BE" sz="2000" dirty="0" err="1"/>
              <a:t>après</a:t>
            </a:r>
            <a:r>
              <a:rPr lang="nl-BE" sz="2000" dirty="0"/>
              <a:t> </a:t>
            </a:r>
            <a:r>
              <a:rPr lang="nl-BE" sz="2000" dirty="0" err="1"/>
              <a:t>validation</a:t>
            </a:r>
            <a:r>
              <a:rPr lang="nl-BE" sz="2000" dirty="0"/>
              <a:t> des </a:t>
            </a:r>
            <a:r>
              <a:rPr lang="nl-BE" sz="2000" dirty="0" err="1"/>
              <a:t>calculs</a:t>
            </a:r>
            <a:r>
              <a:rPr lang="nl-BE" sz="2000" dirty="0"/>
              <a:t> et </a:t>
            </a:r>
            <a:r>
              <a:rPr lang="nl-BE" sz="2000" dirty="0" err="1"/>
              <a:t>accord</a:t>
            </a:r>
            <a:r>
              <a:rPr lang="nl-BE" sz="2000" dirty="0"/>
              <a:t> </a:t>
            </a:r>
            <a:r>
              <a:rPr lang="nl-BE" sz="2000" dirty="0" err="1"/>
              <a:t>officiel</a:t>
            </a:r>
            <a:r>
              <a:rPr lang="nl-BE" sz="2000" dirty="0"/>
              <a:t> de </a:t>
            </a:r>
            <a:r>
              <a:rPr lang="nl-BE" sz="2000" dirty="0" err="1"/>
              <a:t>l’INAMI</a:t>
            </a:r>
            <a:r>
              <a:rPr lang="nl-BE" sz="2000" dirty="0"/>
              <a:t>.</a:t>
            </a:r>
          </a:p>
          <a:p>
            <a:pPr algn="l"/>
            <a:endParaRPr lang="nl-BE" sz="2000" dirty="0"/>
          </a:p>
          <a:p>
            <a:pPr algn="l"/>
            <a:r>
              <a:rPr lang="nl-BE" sz="2000" dirty="0"/>
              <a:t>Dr Luc Cornette, Dr Pierre </a:t>
            </a:r>
            <a:r>
              <a:rPr lang="nl-BE" sz="2000" dirty="0" err="1"/>
              <a:t>Maton</a:t>
            </a:r>
            <a:r>
              <a:rPr lang="nl-BE" sz="2000" dirty="0"/>
              <a:t>, Dr Gunnar </a:t>
            </a:r>
            <a:r>
              <a:rPr lang="nl-BE" sz="2000" dirty="0" err="1"/>
              <a:t>Naulaers</a:t>
            </a:r>
            <a:r>
              <a:rPr lang="nl-BE" sz="2000" dirty="0"/>
              <a:t>, Dr Aline </a:t>
            </a:r>
            <a:r>
              <a:rPr lang="nl-BE" sz="2000" dirty="0" err="1"/>
              <a:t>Vuckovic</a:t>
            </a:r>
            <a:r>
              <a:rPr lang="nl-BE" sz="2000" dirty="0"/>
              <a:t>, </a:t>
            </a:r>
          </a:p>
          <a:p>
            <a:pPr algn="l"/>
            <a:r>
              <a:rPr lang="nl-BE" sz="2000" dirty="0"/>
              <a:t>Dr Anne </a:t>
            </a:r>
            <a:r>
              <a:rPr lang="nl-BE" sz="2000" dirty="0" err="1"/>
              <a:t>Debeer</a:t>
            </a:r>
            <a:r>
              <a:rPr lang="nl-BE" sz="2000" dirty="0"/>
              <a:t>, Dr Vincent </a:t>
            </a:r>
            <a:r>
              <a:rPr lang="nl-BE" sz="2000" dirty="0" err="1"/>
              <a:t>Rigo</a:t>
            </a:r>
            <a:endParaRPr lang="nl-BE" sz="2000" dirty="0"/>
          </a:p>
          <a:p>
            <a:pPr algn="l"/>
            <a:endParaRPr lang="nl-BE" sz="2000" dirty="0"/>
          </a:p>
          <a:p>
            <a:pPr algn="l"/>
            <a:r>
              <a:rPr lang="nl-BE" sz="2000" dirty="0"/>
              <a:t>Groupe de </a:t>
            </a:r>
            <a:r>
              <a:rPr lang="nl-BE" sz="2000" dirty="0" err="1"/>
              <a:t>travail</a:t>
            </a:r>
            <a:r>
              <a:rPr lang="nl-BE" sz="2000" dirty="0"/>
              <a:t> </a:t>
            </a:r>
            <a:r>
              <a:rPr lang="nl-BE" sz="2000" dirty="0" err="1"/>
              <a:t>sur</a:t>
            </a:r>
            <a:r>
              <a:rPr lang="nl-BE" sz="2000" dirty="0"/>
              <a:t> la </a:t>
            </a:r>
            <a:r>
              <a:rPr lang="nl-BE" sz="2000" dirty="0" err="1"/>
              <a:t>révision</a:t>
            </a:r>
            <a:r>
              <a:rPr lang="nl-BE" sz="2000" dirty="0"/>
              <a:t> de la </a:t>
            </a:r>
            <a:r>
              <a:rPr lang="nl-BE" sz="2000" dirty="0" err="1"/>
              <a:t>nomenclature</a:t>
            </a:r>
            <a:endParaRPr lang="nl-BE" sz="2000" dirty="0"/>
          </a:p>
        </p:txBody>
      </p:sp>
    </p:spTree>
    <p:extLst>
      <p:ext uri="{BB962C8B-B14F-4D97-AF65-F5344CB8AC3E}">
        <p14:creationId xmlns:p14="http://schemas.microsoft.com/office/powerpoint/2010/main" val="720900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4712B-6EDC-3DC7-3C63-E069E1DBB295}"/>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9CDFA323-EE7B-2367-9C2F-748238A2ECF6}"/>
              </a:ext>
            </a:extLst>
          </p:cNvPr>
          <p:cNvSpPr>
            <a:spLocks noGrp="1"/>
          </p:cNvSpPr>
          <p:nvPr>
            <p:ph type="subTitle" idx="1"/>
          </p:nvPr>
        </p:nvSpPr>
        <p:spPr>
          <a:xfrm>
            <a:off x="1606296" y="328486"/>
            <a:ext cx="9144000" cy="1655762"/>
          </a:xfrm>
        </p:spPr>
        <p:txBody>
          <a:bodyPr/>
          <a:lstStyle/>
          <a:p>
            <a:r>
              <a:rPr lang="nl-BE" dirty="0"/>
              <a:t>Herziening van de nomenclatuur  “Status update”</a:t>
            </a:r>
          </a:p>
          <a:p>
            <a:r>
              <a:rPr lang="nl-BE" dirty="0"/>
              <a:t>Dr Luc Cornette</a:t>
            </a:r>
          </a:p>
          <a:p>
            <a:r>
              <a:rPr lang="nl-BE" sz="1800" dirty="0">
                <a:solidFill>
                  <a:srgbClr val="000000"/>
                </a:solidFill>
              </a:rPr>
              <a:t>Vergadering diensthoofden NICU - </a:t>
            </a:r>
            <a:r>
              <a:rPr lang="nl-BE" sz="1800" dirty="0"/>
              <a:t>26 mei 2026</a:t>
            </a:r>
          </a:p>
        </p:txBody>
      </p:sp>
      <p:sp>
        <p:nvSpPr>
          <p:cNvPr id="4" name="Tijdelijke aanduiding voor inhoud 2">
            <a:extLst>
              <a:ext uri="{FF2B5EF4-FFF2-40B4-BE49-F238E27FC236}">
                <a16:creationId xmlns:a16="http://schemas.microsoft.com/office/drawing/2014/main" id="{4959B401-A0C9-9ECE-1C9B-2C89151DFC54}"/>
              </a:ext>
            </a:extLst>
          </p:cNvPr>
          <p:cNvSpPr txBox="1">
            <a:spLocks/>
          </p:cNvSpPr>
          <p:nvPr/>
        </p:nvSpPr>
        <p:spPr>
          <a:xfrm>
            <a:off x="838200" y="1984248"/>
            <a:ext cx="10515600" cy="431596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BE" sz="2000" dirty="0"/>
              <a:t>Aangezien de voorstellen die tijdens de uiteenzetting werden gepresenteerd in dit stadium nog “onder voorbehoud” zijn en nog het voorwerp uitmaken van besprekingen, alsook van aanvullende impactanalyses en berekeningen, zijn wij momenteel niet in staat de slides over de beoogde beslissingen online te verspreiden.</a:t>
            </a:r>
          </a:p>
          <a:p>
            <a:pPr algn="l"/>
            <a:r>
              <a:rPr lang="nl-BE" sz="2000" dirty="0">
                <a:solidFill>
                  <a:srgbClr val="000000"/>
                </a:solidFill>
                <a:latin typeface="Aptos" panose="020B0004020202020204" pitchFamily="34" charset="0"/>
              </a:rPr>
              <a:t>De diensthoofden</a:t>
            </a:r>
            <a:r>
              <a:rPr lang="nl-BE" sz="2000" dirty="0"/>
              <a:t> werden geïnformeerd over de huidige denkrichtingen, maar enkel het inleidende deel van de presentatie kan op onze website worden gepubliceerd.</a:t>
            </a:r>
          </a:p>
          <a:p>
            <a:pPr algn="l"/>
            <a:r>
              <a:rPr lang="nl-BE" sz="2000" dirty="0">
                <a:solidFill>
                  <a:srgbClr val="000000"/>
                </a:solidFill>
                <a:latin typeface="Aptos" panose="020B0004020202020204" pitchFamily="34" charset="0"/>
              </a:rPr>
              <a:t>De communicatie over</a:t>
            </a:r>
            <a:r>
              <a:rPr lang="nl-BE" sz="2000" dirty="0"/>
              <a:t> de definitieve beslissingen zal later plaatsvinden, na validatie van de berekeningen en het officiële akkoord van het RIZIV.</a:t>
            </a:r>
          </a:p>
          <a:p>
            <a:pPr algn="l"/>
            <a:endParaRPr lang="nl-BE" sz="2000" dirty="0"/>
          </a:p>
          <a:p>
            <a:pPr algn="l"/>
            <a:r>
              <a:rPr lang="nl-BE" sz="2000" dirty="0"/>
              <a:t>Dr Luc Cornette, Dr Pierre </a:t>
            </a:r>
            <a:r>
              <a:rPr lang="nl-BE" sz="2000" dirty="0" err="1"/>
              <a:t>Maton</a:t>
            </a:r>
            <a:r>
              <a:rPr lang="nl-BE" sz="2000" dirty="0"/>
              <a:t>, Dr Gunnar </a:t>
            </a:r>
            <a:r>
              <a:rPr lang="nl-BE" sz="2000" dirty="0" err="1"/>
              <a:t>Naulaers</a:t>
            </a:r>
            <a:r>
              <a:rPr lang="nl-BE" sz="2000" dirty="0"/>
              <a:t>, </a:t>
            </a:r>
          </a:p>
          <a:p>
            <a:pPr algn="l"/>
            <a:r>
              <a:rPr lang="nl-BE" sz="2000" dirty="0"/>
              <a:t>Dr Aline </a:t>
            </a:r>
            <a:r>
              <a:rPr lang="nl-BE" sz="2000" dirty="0" err="1"/>
              <a:t>Vuckovic</a:t>
            </a:r>
            <a:r>
              <a:rPr lang="nl-BE" sz="2000" dirty="0"/>
              <a:t>, Dr Anne </a:t>
            </a:r>
            <a:r>
              <a:rPr lang="nl-BE" sz="2000" dirty="0" err="1"/>
              <a:t>Debeer</a:t>
            </a:r>
            <a:r>
              <a:rPr lang="nl-BE" sz="2000" dirty="0"/>
              <a:t>, Dr Vincent </a:t>
            </a:r>
            <a:r>
              <a:rPr lang="nl-BE" sz="2000" dirty="0" err="1"/>
              <a:t>Rigo</a:t>
            </a:r>
            <a:endParaRPr lang="nl-BE" sz="2000" dirty="0"/>
          </a:p>
          <a:p>
            <a:pPr algn="l"/>
            <a:endParaRPr lang="nl-BE" sz="2000" dirty="0"/>
          </a:p>
          <a:p>
            <a:pPr algn="l"/>
            <a:r>
              <a:rPr lang="nl-BE" sz="2000" dirty="0">
                <a:solidFill>
                  <a:srgbClr val="000000"/>
                </a:solidFill>
                <a:latin typeface="Aptos" panose="020B0004020202020204" pitchFamily="34" charset="0"/>
              </a:rPr>
              <a:t>Werkgroep</a:t>
            </a:r>
            <a:r>
              <a:rPr lang="nl-BE" sz="2000" dirty="0"/>
              <a:t> voor de herziening van de nomenclatuur</a:t>
            </a:r>
          </a:p>
        </p:txBody>
      </p:sp>
    </p:spTree>
    <p:extLst>
      <p:ext uri="{BB962C8B-B14F-4D97-AF65-F5344CB8AC3E}">
        <p14:creationId xmlns:p14="http://schemas.microsoft.com/office/powerpoint/2010/main" val="359436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EADA-2139-2206-B652-7232573B009A}"/>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C3BA29B-D415-3C38-82BB-6E718AA43067}"/>
              </a:ext>
            </a:extLst>
          </p:cNvPr>
          <p:cNvSpPr>
            <a:spLocks noGrp="1"/>
          </p:cNvSpPr>
          <p:nvPr>
            <p:ph idx="1"/>
          </p:nvPr>
        </p:nvSpPr>
        <p:spPr>
          <a:xfrm>
            <a:off x="838200" y="448056"/>
            <a:ext cx="10515600" cy="5971032"/>
          </a:xfrm>
        </p:spPr>
        <p:txBody>
          <a:bodyPr>
            <a:normAutofit fontScale="92500" lnSpcReduction="10000"/>
          </a:bodyPr>
          <a:lstStyle/>
          <a:p>
            <a:r>
              <a:rPr lang="nl-BE" dirty="0"/>
              <a:t>ATMC = Performances </a:t>
            </a:r>
            <a:r>
              <a:rPr lang="nl-BE" dirty="0" err="1"/>
              <a:t>techniques</a:t>
            </a:r>
            <a:endParaRPr lang="nl-BE" dirty="0"/>
          </a:p>
          <a:p>
            <a:pPr lvl="1"/>
            <a:r>
              <a:rPr lang="nl-BE" dirty="0">
                <a:solidFill>
                  <a:srgbClr val="000000"/>
                </a:solidFill>
                <a:latin typeface="Aptos" panose="020B0004020202020204" pitchFamily="34" charset="0"/>
              </a:rPr>
              <a:t>Prestations </a:t>
            </a:r>
            <a:r>
              <a:rPr lang="nl-BE" dirty="0" err="1">
                <a:solidFill>
                  <a:srgbClr val="000000"/>
                </a:solidFill>
                <a:latin typeface="Aptos" panose="020B0004020202020204" pitchFamily="34" charset="0"/>
              </a:rPr>
              <a:t>existantes</a:t>
            </a:r>
            <a:endParaRPr lang="nl-BE" dirty="0"/>
          </a:p>
          <a:p>
            <a:pPr lvl="1"/>
            <a:r>
              <a:rPr lang="nl-BE" dirty="0" err="1">
                <a:solidFill>
                  <a:srgbClr val="000000"/>
                </a:solidFill>
                <a:latin typeface="Aptos" panose="020B0004020202020204" pitchFamily="34" charset="0"/>
              </a:rPr>
              <a:t>Nouvelles</a:t>
            </a:r>
            <a:r>
              <a:rPr lang="nl-BE" dirty="0">
                <a:solidFill>
                  <a:srgbClr val="000000"/>
                </a:solidFill>
                <a:latin typeface="Aptos" panose="020B0004020202020204" pitchFamily="34" charset="0"/>
              </a:rPr>
              <a:t> Prestations</a:t>
            </a:r>
            <a:endParaRPr lang="nl-BE" dirty="0"/>
          </a:p>
          <a:p>
            <a:pPr lvl="2"/>
            <a:r>
              <a:rPr lang="nl-BE" dirty="0"/>
              <a:t>7 dossiers </a:t>
            </a:r>
            <a:r>
              <a:rPr lang="nl-BE" dirty="0" err="1"/>
              <a:t>soumis</a:t>
            </a:r>
            <a:endParaRPr lang="nl-BE" dirty="0"/>
          </a:p>
          <a:p>
            <a:pPr lvl="3"/>
            <a:r>
              <a:rPr lang="nl-BE" dirty="0"/>
              <a:t>LISA, </a:t>
            </a:r>
            <a:r>
              <a:rPr lang="nl-BE" dirty="0" err="1"/>
              <a:t>ventilation</a:t>
            </a:r>
            <a:r>
              <a:rPr lang="nl-BE" dirty="0"/>
              <a:t> non </a:t>
            </a:r>
            <a:r>
              <a:rPr lang="nl-BE" dirty="0" err="1"/>
              <a:t>invasive</a:t>
            </a:r>
            <a:r>
              <a:rPr lang="nl-BE" dirty="0"/>
              <a:t> , neuromonitoring, NIRS, </a:t>
            </a:r>
            <a:r>
              <a:rPr lang="nl-BE" dirty="0" err="1"/>
              <a:t>stabilisation</a:t>
            </a:r>
            <a:r>
              <a:rPr lang="nl-BE" dirty="0"/>
              <a:t> MIC infant, POCUS, </a:t>
            </a:r>
            <a:r>
              <a:rPr lang="nl-BE" dirty="0" err="1"/>
              <a:t>Hypothermia</a:t>
            </a:r>
            <a:endParaRPr lang="nl-BE" dirty="0"/>
          </a:p>
          <a:p>
            <a:pPr lvl="2"/>
            <a:r>
              <a:rPr lang="nl-BE" dirty="0"/>
              <a:t>Dr Bart Demyttenaere, chef TGR, e-mail du 17/04</a:t>
            </a:r>
          </a:p>
          <a:p>
            <a:pPr lvl="3"/>
            <a:r>
              <a:rPr lang="nl-BE" dirty="0">
                <a:solidFill>
                  <a:srgbClr val="000000"/>
                </a:solidFill>
                <a:latin typeface="Aptos" panose="020B0004020202020204" pitchFamily="34" charset="0"/>
              </a:rPr>
              <a:t>« </a:t>
            </a:r>
            <a:r>
              <a:rPr lang="nl-BE" dirty="0" err="1">
                <a:solidFill>
                  <a:srgbClr val="000000"/>
                </a:solidFill>
                <a:latin typeface="Aptos" panose="020B0004020202020204" pitchFamily="34" charset="0"/>
              </a:rPr>
              <a:t>Toutes</a:t>
            </a:r>
            <a:r>
              <a:rPr lang="nl-BE" dirty="0">
                <a:solidFill>
                  <a:srgbClr val="000000"/>
                </a:solidFill>
                <a:latin typeface="Aptos" panose="020B0004020202020204" pitchFamily="34" charset="0"/>
              </a:rPr>
              <a:t> les </a:t>
            </a:r>
            <a:r>
              <a:rPr lang="nl-BE" dirty="0" err="1">
                <a:solidFill>
                  <a:srgbClr val="000000"/>
                </a:solidFill>
                <a:latin typeface="Aptos" panose="020B0004020202020204" pitchFamily="34" charset="0"/>
              </a:rPr>
              <a:t>nouvelles</a:t>
            </a:r>
            <a:r>
              <a:rPr lang="nl-BE" dirty="0">
                <a:solidFill>
                  <a:srgbClr val="000000"/>
                </a:solidFill>
                <a:latin typeface="Aptos" panose="020B0004020202020204" pitchFamily="34" charset="0"/>
              </a:rPr>
              <a:t> prestations </a:t>
            </a:r>
            <a:r>
              <a:rPr lang="nl-BE" dirty="0" err="1">
                <a:solidFill>
                  <a:srgbClr val="000000"/>
                </a:solidFill>
                <a:latin typeface="Aptos" panose="020B0004020202020204" pitchFamily="34" charset="0"/>
              </a:rPr>
              <a:t>devront</a:t>
            </a:r>
            <a:r>
              <a:rPr lang="nl-BE" dirty="0">
                <a:solidFill>
                  <a:srgbClr val="000000"/>
                </a:solidFill>
                <a:latin typeface="Aptos" panose="020B0004020202020204" pitchFamily="34" charset="0"/>
              </a:rPr>
              <a:t> </a:t>
            </a:r>
            <a:r>
              <a:rPr lang="nl-BE" dirty="0" err="1">
                <a:solidFill>
                  <a:srgbClr val="000000"/>
                </a:solidFill>
                <a:latin typeface="Aptos" panose="020B0004020202020204" pitchFamily="34" charset="0"/>
              </a:rPr>
              <a:t>suivre</a:t>
            </a:r>
            <a:r>
              <a:rPr lang="nl-BE" dirty="0">
                <a:solidFill>
                  <a:srgbClr val="000000"/>
                </a:solidFill>
                <a:latin typeface="Aptos" panose="020B0004020202020204" pitchFamily="34" charset="0"/>
              </a:rPr>
              <a:t> </a:t>
            </a:r>
            <a:r>
              <a:rPr lang="nl-BE" dirty="0" err="1">
                <a:solidFill>
                  <a:srgbClr val="000000"/>
                </a:solidFill>
                <a:latin typeface="Aptos" panose="020B0004020202020204" pitchFamily="34" charset="0"/>
              </a:rPr>
              <a:t>le</a:t>
            </a:r>
            <a:r>
              <a:rPr lang="nl-BE" dirty="0">
                <a:solidFill>
                  <a:srgbClr val="000000"/>
                </a:solidFill>
                <a:latin typeface="Aptos" panose="020B0004020202020204" pitchFamily="34" charset="0"/>
              </a:rPr>
              <a:t> </a:t>
            </a:r>
            <a:r>
              <a:rPr lang="nl-BE" dirty="0"/>
              <a:t>parcours TGR </a:t>
            </a:r>
            <a:r>
              <a:rPr lang="nl-BE" dirty="0" err="1"/>
              <a:t>normal</a:t>
            </a:r>
            <a:r>
              <a:rPr lang="nl-BE" dirty="0"/>
              <a:t>, </a:t>
            </a:r>
            <a:r>
              <a:rPr lang="nl-BE" dirty="0" err="1"/>
              <a:t>une</a:t>
            </a:r>
            <a:r>
              <a:rPr lang="nl-BE" dirty="0"/>
              <a:t> </a:t>
            </a:r>
            <a:r>
              <a:rPr lang="nl-BE" dirty="0" err="1"/>
              <a:t>fois</a:t>
            </a:r>
            <a:r>
              <a:rPr lang="nl-BE" dirty="0"/>
              <a:t> que la </a:t>
            </a:r>
            <a:r>
              <a:rPr lang="nl-BE" dirty="0" err="1"/>
              <a:t>note</a:t>
            </a:r>
            <a:r>
              <a:rPr lang="nl-BE" dirty="0"/>
              <a:t> ACA aura </a:t>
            </a:r>
            <a:r>
              <a:rPr lang="nl-BE" dirty="0" err="1"/>
              <a:t>été</a:t>
            </a:r>
            <a:r>
              <a:rPr lang="nl-BE" dirty="0"/>
              <a:t> </a:t>
            </a:r>
            <a:r>
              <a:rPr lang="nl-BE" dirty="0" err="1"/>
              <a:t>approuvée</a:t>
            </a:r>
            <a:r>
              <a:rPr lang="nl-BE" dirty="0"/>
              <a:t> par la </a:t>
            </a:r>
            <a:r>
              <a:rPr lang="nl-BE" dirty="0" err="1"/>
              <a:t>medicomut</a:t>
            </a:r>
            <a:r>
              <a:rPr lang="nl-BE" dirty="0"/>
              <a:t>, mais je ne </a:t>
            </a:r>
            <a:r>
              <a:rPr lang="nl-BE" dirty="0" err="1"/>
              <a:t>vois</a:t>
            </a:r>
            <a:r>
              <a:rPr lang="nl-BE" dirty="0"/>
              <a:t> pas </a:t>
            </a:r>
            <a:r>
              <a:rPr lang="nl-BE" dirty="0" err="1"/>
              <a:t>cela</a:t>
            </a:r>
            <a:r>
              <a:rPr lang="nl-BE" dirty="0"/>
              <a:t> se </a:t>
            </a:r>
            <a:r>
              <a:rPr lang="nl-BE" dirty="0" err="1"/>
              <a:t>concrétiser</a:t>
            </a:r>
            <a:r>
              <a:rPr lang="nl-BE" dirty="0"/>
              <a:t> </a:t>
            </a:r>
            <a:r>
              <a:rPr lang="nl-BE" dirty="0" err="1"/>
              <a:t>avant</a:t>
            </a:r>
            <a:r>
              <a:rPr lang="nl-BE" dirty="0"/>
              <a:t> </a:t>
            </a:r>
            <a:r>
              <a:rPr lang="nl-BE" dirty="0" err="1"/>
              <a:t>l’été</a:t>
            </a:r>
            <a:r>
              <a:rPr lang="nl-BE" dirty="0"/>
              <a:t> 2026 »  </a:t>
            </a:r>
            <a:endParaRPr lang="en-US" dirty="0"/>
          </a:p>
          <a:p>
            <a:r>
              <a:rPr lang="nl-BE" dirty="0"/>
              <a:t>ACA</a:t>
            </a:r>
          </a:p>
          <a:p>
            <a:pPr lvl="1"/>
            <a:r>
              <a:rPr lang="nl-BE" dirty="0" err="1"/>
              <a:t>Actes</a:t>
            </a:r>
            <a:r>
              <a:rPr lang="nl-BE" dirty="0"/>
              <a:t> de </a:t>
            </a:r>
            <a:r>
              <a:rPr lang="nl-BE" dirty="0" err="1"/>
              <a:t>consultation</a:t>
            </a:r>
            <a:r>
              <a:rPr lang="nl-BE" dirty="0"/>
              <a:t> et </a:t>
            </a:r>
            <a:r>
              <a:rPr lang="nl-BE" dirty="0" err="1"/>
              <a:t>assimilés</a:t>
            </a:r>
            <a:endParaRPr lang="nl-BE" dirty="0"/>
          </a:p>
          <a:p>
            <a:pPr lvl="2"/>
            <a:r>
              <a:rPr lang="nl-BE" dirty="0"/>
              <a:t>= </a:t>
            </a:r>
            <a:r>
              <a:rPr lang="nl-BE" dirty="0" err="1"/>
              <a:t>concerne</a:t>
            </a:r>
            <a:r>
              <a:rPr lang="nl-BE" dirty="0"/>
              <a:t> les </a:t>
            </a:r>
            <a:r>
              <a:rPr lang="nl-BE" dirty="0" err="1"/>
              <a:t>consultations</a:t>
            </a:r>
            <a:r>
              <a:rPr lang="nl-BE" dirty="0"/>
              <a:t>, la surveillance, </a:t>
            </a:r>
            <a:r>
              <a:rPr lang="nl-BE" dirty="0" err="1"/>
              <a:t>l’admission</a:t>
            </a:r>
            <a:r>
              <a:rPr lang="nl-BE" dirty="0"/>
              <a:t> et la sortie, </a:t>
            </a:r>
            <a:r>
              <a:rPr lang="nl-BE" dirty="0" err="1"/>
              <a:t>multi</a:t>
            </a:r>
            <a:r>
              <a:rPr lang="nl-BE" dirty="0"/>
              <a:t>- et interdisciplinaire, les </a:t>
            </a:r>
            <a:r>
              <a:rPr lang="nl-BE" dirty="0" err="1"/>
              <a:t>trajets</a:t>
            </a:r>
            <a:r>
              <a:rPr lang="nl-BE" dirty="0"/>
              <a:t> de </a:t>
            </a:r>
            <a:r>
              <a:rPr lang="nl-BE" dirty="0" err="1"/>
              <a:t>soins</a:t>
            </a:r>
            <a:r>
              <a:rPr lang="nl-BE" dirty="0"/>
              <a:t>, </a:t>
            </a:r>
            <a:r>
              <a:rPr lang="nl-BE" dirty="0" err="1"/>
              <a:t>le</a:t>
            </a:r>
            <a:r>
              <a:rPr lang="nl-BE" dirty="0"/>
              <a:t> GMD, la </a:t>
            </a:r>
            <a:r>
              <a:rPr lang="nl-BE" dirty="0" err="1"/>
              <a:t>permanence</a:t>
            </a:r>
            <a:r>
              <a:rPr lang="nl-BE" dirty="0"/>
              <a:t> et les bilans </a:t>
            </a:r>
            <a:r>
              <a:rPr lang="nl-BE" dirty="0" err="1"/>
              <a:t>médicaux</a:t>
            </a:r>
            <a:r>
              <a:rPr lang="nl-BE" dirty="0"/>
              <a:t> </a:t>
            </a:r>
            <a:r>
              <a:rPr lang="nl-BE" dirty="0" err="1"/>
              <a:t>spécifiques</a:t>
            </a:r>
            <a:endParaRPr lang="nl-BE" dirty="0"/>
          </a:p>
          <a:p>
            <a:pPr lvl="1"/>
            <a:r>
              <a:rPr lang="nl-BE" dirty="0">
                <a:solidFill>
                  <a:srgbClr val="000000"/>
                </a:solidFill>
                <a:latin typeface="Aptos" panose="020B0004020202020204" pitchFamily="34" charset="0"/>
              </a:rPr>
              <a:t>Président du </a:t>
            </a:r>
            <a:r>
              <a:rPr lang="nl-BE" dirty="0" err="1"/>
              <a:t>groupe</a:t>
            </a:r>
            <a:r>
              <a:rPr lang="nl-BE" dirty="0"/>
              <a:t> de </a:t>
            </a:r>
            <a:r>
              <a:rPr lang="nl-BE" dirty="0" err="1"/>
              <a:t>travail</a:t>
            </a:r>
            <a:r>
              <a:rPr lang="nl-BE" dirty="0"/>
              <a:t> ACA = Jo De Cock</a:t>
            </a:r>
          </a:p>
          <a:p>
            <a:pPr lvl="2"/>
            <a:r>
              <a:rPr lang="nl-BE" dirty="0">
                <a:solidFill>
                  <a:srgbClr val="000000"/>
                </a:solidFill>
                <a:latin typeface="Aptos" panose="020B0004020202020204" pitchFamily="34" charset="0"/>
              </a:rPr>
              <a:t>Ancien </a:t>
            </a:r>
            <a:r>
              <a:rPr lang="nl-BE" dirty="0"/>
              <a:t>administrateur </a:t>
            </a:r>
            <a:r>
              <a:rPr lang="nl-BE" dirty="0" err="1"/>
              <a:t>général</a:t>
            </a:r>
            <a:r>
              <a:rPr lang="nl-BE" dirty="0"/>
              <a:t> de </a:t>
            </a:r>
            <a:r>
              <a:rPr lang="nl-BE" dirty="0" err="1"/>
              <a:t>l’INAMI</a:t>
            </a:r>
            <a:endParaRPr lang="nl-BE" dirty="0"/>
          </a:p>
          <a:p>
            <a:pPr lvl="2"/>
            <a:r>
              <a:rPr lang="nl-BE" dirty="0"/>
              <a:t>Ancien président </a:t>
            </a:r>
            <a:r>
              <a:rPr lang="nl-BE" dirty="0" err="1"/>
              <a:t>Commission</a:t>
            </a:r>
            <a:r>
              <a:rPr lang="nl-BE" dirty="0"/>
              <a:t> nationale </a:t>
            </a:r>
            <a:r>
              <a:rPr lang="nl-BE" dirty="0" err="1"/>
              <a:t>médecins-mutualités</a:t>
            </a:r>
            <a:endParaRPr lang="nl-BE" dirty="0"/>
          </a:p>
          <a:p>
            <a:pPr lvl="1"/>
            <a:r>
              <a:rPr lang="nl-BE" dirty="0"/>
              <a:t>Lancé </a:t>
            </a:r>
            <a:r>
              <a:rPr lang="nl-BE" dirty="0" err="1"/>
              <a:t>le</a:t>
            </a:r>
            <a:r>
              <a:rPr lang="nl-BE" dirty="0"/>
              <a:t> 02 12 2022</a:t>
            </a:r>
            <a:endParaRPr lang="en-US" dirty="0">
              <a:solidFill>
                <a:srgbClr val="00B050"/>
              </a:solidFill>
            </a:endParaRPr>
          </a:p>
        </p:txBody>
      </p:sp>
    </p:spTree>
    <p:extLst>
      <p:ext uri="{BB962C8B-B14F-4D97-AF65-F5344CB8AC3E}">
        <p14:creationId xmlns:p14="http://schemas.microsoft.com/office/powerpoint/2010/main" val="950007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2DD76E4-901E-9B78-D860-2D1B3F78DAA2}"/>
              </a:ext>
            </a:extLst>
          </p:cNvPr>
          <p:cNvSpPr>
            <a:spLocks noGrp="1"/>
          </p:cNvSpPr>
          <p:nvPr>
            <p:ph idx="1"/>
          </p:nvPr>
        </p:nvSpPr>
        <p:spPr>
          <a:xfrm>
            <a:off x="838200" y="738909"/>
            <a:ext cx="10515600" cy="5438054"/>
          </a:xfrm>
        </p:spPr>
        <p:txBody>
          <a:bodyPr>
            <a:normAutofit/>
          </a:bodyPr>
          <a:lstStyle/>
          <a:p>
            <a:r>
              <a:rPr lang="nl-BE" dirty="0"/>
              <a:t>Au cours des </a:t>
            </a:r>
            <a:r>
              <a:rPr lang="nl-BE" dirty="0" err="1"/>
              <a:t>discussions</a:t>
            </a:r>
            <a:r>
              <a:rPr lang="nl-BE" dirty="0"/>
              <a:t>, </a:t>
            </a:r>
            <a:r>
              <a:rPr lang="nl-BE" dirty="0" err="1"/>
              <a:t>il</a:t>
            </a:r>
            <a:r>
              <a:rPr lang="nl-BE" dirty="0"/>
              <a:t> a </a:t>
            </a:r>
            <a:r>
              <a:rPr lang="nl-BE" dirty="0" err="1"/>
              <a:t>été</a:t>
            </a:r>
            <a:r>
              <a:rPr lang="nl-BE" dirty="0"/>
              <a:t> </a:t>
            </a:r>
            <a:r>
              <a:rPr lang="nl-BE" dirty="0" err="1"/>
              <a:t>décidé</a:t>
            </a:r>
            <a:r>
              <a:rPr lang="nl-BE" dirty="0"/>
              <a:t> de </a:t>
            </a:r>
            <a:r>
              <a:rPr lang="nl-BE" dirty="0" err="1"/>
              <a:t>créer</a:t>
            </a:r>
            <a:r>
              <a:rPr lang="nl-BE" dirty="0"/>
              <a:t>, en tenant </a:t>
            </a:r>
            <a:r>
              <a:rPr lang="nl-BE" dirty="0" err="1"/>
              <a:t>compte</a:t>
            </a:r>
            <a:r>
              <a:rPr lang="nl-BE" dirty="0"/>
              <a:t> du </a:t>
            </a:r>
            <a:r>
              <a:rPr lang="nl-BE" dirty="0" err="1"/>
              <a:t>caractère</a:t>
            </a:r>
            <a:r>
              <a:rPr lang="nl-BE" dirty="0"/>
              <a:t> </a:t>
            </a:r>
            <a:r>
              <a:rPr lang="nl-BE" dirty="0" err="1"/>
              <a:t>spécifique</a:t>
            </a:r>
            <a:r>
              <a:rPr lang="nl-BE" dirty="0"/>
              <a:t> à </a:t>
            </a:r>
            <a:r>
              <a:rPr lang="nl-BE" dirty="0" err="1"/>
              <a:t>certaines</a:t>
            </a:r>
            <a:r>
              <a:rPr lang="nl-BE" dirty="0"/>
              <a:t> disciplines de </a:t>
            </a:r>
            <a:r>
              <a:rPr lang="nl-BE" dirty="0" err="1"/>
              <a:t>certaines</a:t>
            </a:r>
            <a:r>
              <a:rPr lang="nl-BE" dirty="0"/>
              <a:t> prestations ACA, </a:t>
            </a:r>
            <a:r>
              <a:rPr lang="nl-BE" dirty="0" err="1"/>
              <a:t>un</a:t>
            </a:r>
            <a:r>
              <a:rPr lang="nl-BE" dirty="0"/>
              <a:t> </a:t>
            </a:r>
            <a:r>
              <a:rPr lang="nl-BE" dirty="0" err="1"/>
              <a:t>certain</a:t>
            </a:r>
            <a:r>
              <a:rPr lang="nl-BE" dirty="0"/>
              <a:t> </a:t>
            </a:r>
            <a:r>
              <a:rPr lang="nl-BE" dirty="0" err="1"/>
              <a:t>nombre</a:t>
            </a:r>
            <a:r>
              <a:rPr lang="nl-BE" dirty="0"/>
              <a:t> de sous-</a:t>
            </a:r>
            <a:r>
              <a:rPr lang="nl-BE" dirty="0" err="1"/>
              <a:t>groupes</a:t>
            </a:r>
            <a:r>
              <a:rPr lang="nl-BE" dirty="0"/>
              <a:t> de </a:t>
            </a:r>
            <a:r>
              <a:rPr lang="nl-BE" dirty="0" err="1"/>
              <a:t>travail</a:t>
            </a:r>
            <a:r>
              <a:rPr lang="nl-BE" dirty="0"/>
              <a:t> et de </a:t>
            </a:r>
            <a:r>
              <a:rPr lang="nl-BE" dirty="0" err="1"/>
              <a:t>consulter</a:t>
            </a:r>
            <a:r>
              <a:rPr lang="nl-BE" dirty="0"/>
              <a:t> </a:t>
            </a:r>
            <a:r>
              <a:rPr lang="nl-BE" dirty="0" err="1"/>
              <a:t>un</a:t>
            </a:r>
            <a:r>
              <a:rPr lang="nl-BE" dirty="0"/>
              <a:t> </a:t>
            </a:r>
            <a:r>
              <a:rPr lang="nl-BE" dirty="0" err="1"/>
              <a:t>certain</a:t>
            </a:r>
            <a:r>
              <a:rPr lang="nl-BE" dirty="0"/>
              <a:t> </a:t>
            </a:r>
            <a:r>
              <a:rPr lang="nl-BE" dirty="0" err="1"/>
              <a:t>nombre</a:t>
            </a:r>
            <a:r>
              <a:rPr lang="nl-BE" dirty="0"/>
              <a:t> </a:t>
            </a:r>
            <a:r>
              <a:rPr lang="nl-BE" dirty="0" err="1"/>
              <a:t>d’experts</a:t>
            </a:r>
            <a:r>
              <a:rPr lang="nl-BE" dirty="0"/>
              <a:t> en vue de fixer des </a:t>
            </a:r>
            <a:r>
              <a:rPr lang="nl-BE" dirty="0" err="1"/>
              <a:t>valeurs</a:t>
            </a:r>
            <a:r>
              <a:rPr lang="nl-BE" dirty="0"/>
              <a:t> RVU.</a:t>
            </a:r>
          </a:p>
          <a:p>
            <a:pPr lvl="1"/>
            <a:r>
              <a:rPr lang="nl-BE" dirty="0"/>
              <a:t>Psychiatrie</a:t>
            </a:r>
          </a:p>
          <a:p>
            <a:pPr lvl="1"/>
            <a:r>
              <a:rPr lang="nl-BE" dirty="0" err="1">
                <a:solidFill>
                  <a:srgbClr val="FF0000"/>
                </a:solidFill>
              </a:rPr>
              <a:t>Soins</a:t>
            </a:r>
            <a:r>
              <a:rPr lang="nl-BE" dirty="0">
                <a:solidFill>
                  <a:srgbClr val="FF0000"/>
                </a:solidFill>
              </a:rPr>
              <a:t> </a:t>
            </a:r>
            <a:r>
              <a:rPr lang="nl-BE" dirty="0" err="1">
                <a:solidFill>
                  <a:srgbClr val="FF0000"/>
                </a:solidFill>
              </a:rPr>
              <a:t>intensifs</a:t>
            </a:r>
            <a:r>
              <a:rPr lang="nl-BE" dirty="0">
                <a:solidFill>
                  <a:srgbClr val="FF0000"/>
                </a:solidFill>
              </a:rPr>
              <a:t> (</a:t>
            </a:r>
            <a:r>
              <a:rPr lang="nl-BE" dirty="0" err="1">
                <a:solidFill>
                  <a:srgbClr val="FF0000"/>
                </a:solidFill>
              </a:rPr>
              <a:t>généraux</a:t>
            </a:r>
            <a:r>
              <a:rPr lang="nl-BE" dirty="0">
                <a:solidFill>
                  <a:srgbClr val="FF0000"/>
                </a:solidFill>
              </a:rPr>
              <a:t> </a:t>
            </a:r>
            <a:r>
              <a:rPr lang="nl-BE" dirty="0">
                <a:latin typeface="Aptos" panose="020B0004020202020204" pitchFamily="34" charset="0"/>
              </a:rPr>
              <a:t>et</a:t>
            </a:r>
            <a:r>
              <a:rPr lang="nl-BE" dirty="0">
                <a:solidFill>
                  <a:srgbClr val="FF0000"/>
                </a:solidFill>
              </a:rPr>
              <a:t> NICU)</a:t>
            </a:r>
          </a:p>
          <a:p>
            <a:pPr lvl="1"/>
            <a:r>
              <a:rPr lang="nl-BE" dirty="0" err="1"/>
              <a:t>Urgences</a:t>
            </a:r>
            <a:endParaRPr lang="nl-BE" dirty="0"/>
          </a:p>
          <a:p>
            <a:pPr lvl="1"/>
            <a:r>
              <a:rPr lang="nl-BE" dirty="0">
                <a:solidFill>
                  <a:srgbClr val="000000"/>
                </a:solidFill>
                <a:latin typeface="Aptos" panose="020B0004020202020204" pitchFamily="34" charset="0"/>
              </a:rPr>
              <a:t>Médecine </a:t>
            </a:r>
            <a:r>
              <a:rPr lang="nl-BE" dirty="0" err="1">
                <a:solidFill>
                  <a:srgbClr val="000000"/>
                </a:solidFill>
                <a:latin typeface="Aptos" panose="020B0004020202020204" pitchFamily="34" charset="0"/>
              </a:rPr>
              <a:t>physique</a:t>
            </a:r>
            <a:r>
              <a:rPr lang="nl-BE" dirty="0">
                <a:solidFill>
                  <a:srgbClr val="000000"/>
                </a:solidFill>
                <a:latin typeface="Aptos" panose="020B0004020202020204" pitchFamily="34" charset="0"/>
              </a:rPr>
              <a:t> et </a:t>
            </a:r>
            <a:r>
              <a:rPr lang="nl-BE" dirty="0" err="1">
                <a:solidFill>
                  <a:srgbClr val="000000"/>
                </a:solidFill>
                <a:latin typeface="Aptos" panose="020B0004020202020204" pitchFamily="34" charset="0"/>
              </a:rPr>
              <a:t>réadaptation</a:t>
            </a:r>
            <a:endParaRPr lang="nl-BE" dirty="0"/>
          </a:p>
          <a:p>
            <a:pPr marL="685800">
              <a:spcBef>
                <a:spcPts val="500"/>
              </a:spcBef>
            </a:pPr>
            <a:r>
              <a:rPr lang="nl-BE" sz="2400" dirty="0" err="1">
                <a:solidFill>
                  <a:srgbClr val="000000"/>
                </a:solidFill>
                <a:latin typeface="Aptos" panose="020B0004020202020204" pitchFamily="34" charset="0"/>
              </a:rPr>
              <a:t>Génétique</a:t>
            </a:r>
            <a:endParaRPr lang="nl-BE" sz="2400" dirty="0">
              <a:solidFill>
                <a:srgbClr val="000000"/>
              </a:solidFill>
              <a:latin typeface="Aptos" panose="020B0004020202020204" pitchFamily="34" charset="0"/>
            </a:endParaRPr>
          </a:p>
          <a:p>
            <a:pPr marL="685800">
              <a:spcBef>
                <a:spcPts val="500"/>
              </a:spcBef>
            </a:pPr>
            <a:endParaRPr lang="en-US" dirty="0"/>
          </a:p>
          <a:p>
            <a:r>
              <a:rPr lang="nl-BE" dirty="0"/>
              <a:t>NICU: Pierre, Anne, Vincent, Aline, Gunnar, Luc</a:t>
            </a:r>
            <a:endParaRPr lang="en-US" dirty="0"/>
          </a:p>
        </p:txBody>
      </p:sp>
    </p:spTree>
    <p:extLst>
      <p:ext uri="{BB962C8B-B14F-4D97-AF65-F5344CB8AC3E}">
        <p14:creationId xmlns:p14="http://schemas.microsoft.com/office/powerpoint/2010/main" val="2269688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D246890-132D-43B1-7F6F-1D8BA5AF5519}"/>
              </a:ext>
            </a:extLst>
          </p:cNvPr>
          <p:cNvSpPr>
            <a:spLocks noGrp="1"/>
          </p:cNvSpPr>
          <p:nvPr>
            <p:ph idx="1"/>
          </p:nvPr>
        </p:nvSpPr>
        <p:spPr>
          <a:xfrm>
            <a:off x="838200" y="493776"/>
            <a:ext cx="10515600" cy="5683187"/>
          </a:xfrm>
        </p:spPr>
        <p:txBody>
          <a:bodyPr>
            <a:normAutofit lnSpcReduction="10000"/>
          </a:bodyPr>
          <a:lstStyle/>
          <a:p>
            <a:r>
              <a:rPr lang="nl-BE" dirty="0"/>
              <a:t>La </a:t>
            </a:r>
            <a:r>
              <a:rPr lang="nl-BE" dirty="0" err="1"/>
              <a:t>réforme</a:t>
            </a:r>
            <a:r>
              <a:rPr lang="nl-BE" dirty="0"/>
              <a:t> ACA </a:t>
            </a:r>
            <a:r>
              <a:rPr lang="nl-BE" dirty="0" err="1"/>
              <a:t>doit</a:t>
            </a:r>
            <a:r>
              <a:rPr lang="nl-BE" dirty="0"/>
              <a:t> </a:t>
            </a:r>
            <a:r>
              <a:rPr lang="nl-BE" dirty="0" err="1"/>
              <a:t>s’inscrire</a:t>
            </a:r>
            <a:r>
              <a:rPr lang="nl-BE" dirty="0"/>
              <a:t> dans </a:t>
            </a:r>
            <a:r>
              <a:rPr lang="nl-BE" dirty="0" err="1"/>
              <a:t>un</a:t>
            </a:r>
            <a:r>
              <a:rPr lang="nl-BE" dirty="0"/>
              <a:t> </a:t>
            </a:r>
            <a:r>
              <a:rPr lang="nl-BE" b="1" dirty="0"/>
              <a:t>budget fermé</a:t>
            </a:r>
            <a:r>
              <a:rPr lang="nl-BE" dirty="0"/>
              <a:t>. </a:t>
            </a:r>
            <a:r>
              <a:rPr lang="nl-BE" dirty="0" err="1"/>
              <a:t>Cela</a:t>
            </a:r>
            <a:r>
              <a:rPr lang="nl-BE" dirty="0"/>
              <a:t> </a:t>
            </a:r>
            <a:r>
              <a:rPr lang="nl-BE" dirty="0" err="1"/>
              <a:t>signifie</a:t>
            </a:r>
            <a:r>
              <a:rPr lang="nl-BE" dirty="0"/>
              <a:t> que les </a:t>
            </a:r>
            <a:r>
              <a:rPr lang="nl-BE" dirty="0" err="1"/>
              <a:t>nouvelles</a:t>
            </a:r>
            <a:r>
              <a:rPr lang="nl-BE" dirty="0"/>
              <a:t> </a:t>
            </a:r>
            <a:r>
              <a:rPr lang="nl-BE" dirty="0" err="1"/>
              <a:t>priorités</a:t>
            </a:r>
            <a:r>
              <a:rPr lang="nl-BE" dirty="0"/>
              <a:t> </a:t>
            </a:r>
            <a:r>
              <a:rPr lang="nl-BE" dirty="0" err="1"/>
              <a:t>sont</a:t>
            </a:r>
            <a:r>
              <a:rPr lang="nl-BE" dirty="0"/>
              <a:t> </a:t>
            </a:r>
            <a:r>
              <a:rPr lang="nl-BE" dirty="0" err="1"/>
              <a:t>financées</a:t>
            </a:r>
            <a:r>
              <a:rPr lang="nl-BE" dirty="0"/>
              <a:t> par </a:t>
            </a:r>
            <a:r>
              <a:rPr lang="nl-BE" dirty="0" err="1"/>
              <a:t>une</a:t>
            </a:r>
            <a:r>
              <a:rPr lang="nl-BE" dirty="0"/>
              <a:t> </a:t>
            </a:r>
            <a:r>
              <a:rPr lang="nl-BE" dirty="0" err="1"/>
              <a:t>redistribution</a:t>
            </a:r>
            <a:r>
              <a:rPr lang="nl-BE" dirty="0"/>
              <a:t> des </a:t>
            </a:r>
            <a:r>
              <a:rPr lang="nl-BE" dirty="0" err="1"/>
              <a:t>moyens</a:t>
            </a:r>
            <a:r>
              <a:rPr lang="nl-BE" dirty="0"/>
              <a:t> </a:t>
            </a:r>
            <a:r>
              <a:rPr lang="nl-BE" dirty="0" err="1"/>
              <a:t>existants</a:t>
            </a:r>
            <a:r>
              <a:rPr lang="nl-BE" dirty="0"/>
              <a:t>.</a:t>
            </a:r>
          </a:p>
          <a:p>
            <a:endParaRPr lang="en-US" dirty="0"/>
          </a:p>
          <a:p>
            <a:endParaRPr lang="en-US" dirty="0"/>
          </a:p>
          <a:p>
            <a:endParaRPr lang="en-US" dirty="0"/>
          </a:p>
          <a:p>
            <a:endParaRPr lang="en-US" dirty="0"/>
          </a:p>
          <a:p>
            <a:endParaRPr lang="en-US" dirty="0"/>
          </a:p>
          <a:p>
            <a:r>
              <a:rPr lang="nl-BE" dirty="0"/>
              <a:t>ACA = 35% des </a:t>
            </a:r>
            <a:r>
              <a:rPr lang="nl-BE" dirty="0" err="1"/>
              <a:t>honoraires</a:t>
            </a:r>
            <a:r>
              <a:rPr lang="nl-BE" dirty="0"/>
              <a:t> </a:t>
            </a:r>
            <a:r>
              <a:rPr lang="nl-BE" dirty="0" err="1"/>
              <a:t>médicaux</a:t>
            </a:r>
            <a:endParaRPr lang="nl-BE" dirty="0"/>
          </a:p>
          <a:p>
            <a:endParaRPr lang="en-US" dirty="0"/>
          </a:p>
          <a:p>
            <a:r>
              <a:rPr lang="nl-BE" dirty="0" err="1"/>
              <a:t>L’objectif</a:t>
            </a:r>
            <a:r>
              <a:rPr lang="nl-BE" dirty="0"/>
              <a:t> de </a:t>
            </a:r>
            <a:r>
              <a:rPr lang="nl-BE" dirty="0" err="1"/>
              <a:t>l’exercice</a:t>
            </a:r>
            <a:r>
              <a:rPr lang="nl-BE" dirty="0"/>
              <a:t> </a:t>
            </a:r>
            <a:r>
              <a:rPr lang="nl-BE" dirty="0" err="1"/>
              <a:t>est</a:t>
            </a:r>
            <a:r>
              <a:rPr lang="nl-BE" dirty="0"/>
              <a:t> de supprimer les </a:t>
            </a:r>
            <a:r>
              <a:rPr lang="nl-BE" dirty="0" err="1"/>
              <a:t>différences</a:t>
            </a:r>
            <a:r>
              <a:rPr lang="nl-BE" dirty="0"/>
              <a:t> de </a:t>
            </a:r>
            <a:r>
              <a:rPr lang="nl-BE" dirty="0" err="1"/>
              <a:t>revenus</a:t>
            </a:r>
            <a:r>
              <a:rPr lang="nl-BE" dirty="0"/>
              <a:t> </a:t>
            </a:r>
            <a:r>
              <a:rPr lang="nl-BE" dirty="0" err="1"/>
              <a:t>injustifiées</a:t>
            </a:r>
            <a:r>
              <a:rPr lang="nl-BE" dirty="0"/>
              <a:t> </a:t>
            </a:r>
            <a:r>
              <a:rPr lang="nl-BE" dirty="0" err="1"/>
              <a:t>entre</a:t>
            </a:r>
            <a:r>
              <a:rPr lang="nl-BE" dirty="0"/>
              <a:t> disciplines.</a:t>
            </a:r>
            <a:endParaRPr lang="en-US" dirty="0"/>
          </a:p>
        </p:txBody>
      </p:sp>
      <p:pic>
        <p:nvPicPr>
          <p:cNvPr id="1026" name="Picture 2" descr="Financial Modeling Master Class: Closing a Budget Gap - ELGL">
            <a:extLst>
              <a:ext uri="{FF2B5EF4-FFF2-40B4-BE49-F238E27FC236}">
                <a16:creationId xmlns:a16="http://schemas.microsoft.com/office/drawing/2014/main" id="{7B96E5F2-0EC4-206D-DD07-69148D7D7D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0566" y="1349692"/>
            <a:ext cx="4048125"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9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4F9CE-E58B-A2FC-4C58-2414AFD4493E}"/>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195E3FD-A9D9-E5E0-D682-DE4FDAA2E728}"/>
              </a:ext>
            </a:extLst>
          </p:cNvPr>
          <p:cNvSpPr>
            <a:spLocks noGrp="1"/>
          </p:cNvSpPr>
          <p:nvPr>
            <p:ph idx="1"/>
          </p:nvPr>
        </p:nvSpPr>
        <p:spPr>
          <a:xfrm>
            <a:off x="838200" y="508000"/>
            <a:ext cx="10515600" cy="5668963"/>
          </a:xfrm>
        </p:spPr>
        <p:txBody>
          <a:bodyPr>
            <a:normAutofit fontScale="77500" lnSpcReduction="20000"/>
          </a:bodyPr>
          <a:lstStyle/>
          <a:p>
            <a:r>
              <a:rPr lang="nl-BE" dirty="0" err="1"/>
              <a:t>Délimitation</a:t>
            </a:r>
            <a:r>
              <a:rPr lang="nl-BE" dirty="0"/>
              <a:t> par discipline des prestations ACA</a:t>
            </a:r>
          </a:p>
          <a:p>
            <a:endParaRPr lang="en-US" dirty="0"/>
          </a:p>
          <a:p>
            <a:r>
              <a:rPr lang="nl-BE" dirty="0" err="1">
                <a:solidFill>
                  <a:srgbClr val="000000"/>
                </a:solidFill>
                <a:latin typeface="Aptos" panose="020B0004020202020204" pitchFamily="34" charset="0"/>
              </a:rPr>
              <a:t>Ensuite</a:t>
            </a:r>
            <a:r>
              <a:rPr lang="nl-BE" dirty="0"/>
              <a:t>, </a:t>
            </a:r>
            <a:r>
              <a:rPr lang="nl-BE" dirty="0" err="1">
                <a:solidFill>
                  <a:srgbClr val="000000"/>
                </a:solidFill>
              </a:rPr>
              <a:t>attribution</a:t>
            </a:r>
            <a:r>
              <a:rPr lang="nl-BE" dirty="0">
                <a:solidFill>
                  <a:srgbClr val="000000"/>
                </a:solidFill>
              </a:rPr>
              <a:t> </a:t>
            </a:r>
            <a:r>
              <a:rPr lang="nl-BE" dirty="0" err="1">
                <a:solidFill>
                  <a:srgbClr val="000000"/>
                </a:solidFill>
              </a:rPr>
              <a:t>d’une</a:t>
            </a:r>
            <a:r>
              <a:rPr lang="nl-BE" dirty="0">
                <a:solidFill>
                  <a:srgbClr val="000000"/>
                </a:solidFill>
              </a:rPr>
              <a:t> </a:t>
            </a:r>
            <a:r>
              <a:rPr lang="nl-BE" b="1" dirty="0" err="1">
                <a:solidFill>
                  <a:srgbClr val="FF0000"/>
                </a:solidFill>
              </a:rPr>
              <a:t>Relative</a:t>
            </a:r>
            <a:r>
              <a:rPr lang="nl-BE" b="1" dirty="0">
                <a:solidFill>
                  <a:srgbClr val="FF0000"/>
                </a:solidFill>
              </a:rPr>
              <a:t> Value Unit (RVU) </a:t>
            </a:r>
            <a:r>
              <a:rPr lang="nl-BE" dirty="0"/>
              <a:t>de la part des </a:t>
            </a:r>
            <a:r>
              <a:rPr lang="nl-BE" dirty="0" err="1"/>
              <a:t>honoraires</a:t>
            </a:r>
            <a:r>
              <a:rPr lang="nl-BE" dirty="0"/>
              <a:t> </a:t>
            </a:r>
            <a:r>
              <a:rPr lang="nl-BE" dirty="0" err="1"/>
              <a:t>professionnels</a:t>
            </a:r>
            <a:r>
              <a:rPr lang="nl-BE" dirty="0"/>
              <a:t> pour </a:t>
            </a:r>
            <a:r>
              <a:rPr lang="nl-BE" dirty="0" err="1"/>
              <a:t>chaque</a:t>
            </a:r>
            <a:r>
              <a:rPr lang="nl-BE" dirty="0"/>
              <a:t> prestation </a:t>
            </a:r>
            <a:r>
              <a:rPr lang="nl-BE" dirty="0" err="1"/>
              <a:t>sur</a:t>
            </a:r>
            <a:r>
              <a:rPr lang="nl-BE" dirty="0"/>
              <a:t> la base du </a:t>
            </a:r>
            <a:r>
              <a:rPr lang="nl-BE" dirty="0" err="1"/>
              <a:t>temps</a:t>
            </a:r>
            <a:r>
              <a:rPr lang="nl-BE" dirty="0"/>
              <a:t> (T), du </a:t>
            </a:r>
            <a:r>
              <a:rPr lang="nl-BE" dirty="0" err="1"/>
              <a:t>risque</a:t>
            </a:r>
            <a:r>
              <a:rPr lang="nl-BE" dirty="0"/>
              <a:t> (R) et de la </a:t>
            </a:r>
            <a:r>
              <a:rPr lang="nl-BE" dirty="0" err="1"/>
              <a:t>complexité</a:t>
            </a:r>
            <a:r>
              <a:rPr lang="nl-BE" dirty="0"/>
              <a:t> (C). </a:t>
            </a:r>
          </a:p>
          <a:p>
            <a:pPr lvl="1"/>
            <a:r>
              <a:rPr lang="nl-BE" dirty="0"/>
              <a:t>Le </a:t>
            </a:r>
            <a:r>
              <a:rPr lang="nl-BE" dirty="0" err="1"/>
              <a:t>groupe</a:t>
            </a:r>
            <a:r>
              <a:rPr lang="nl-BE" dirty="0"/>
              <a:t> de </a:t>
            </a:r>
            <a:r>
              <a:rPr lang="nl-BE" dirty="0" err="1"/>
              <a:t>travail</a:t>
            </a:r>
            <a:r>
              <a:rPr lang="nl-BE" dirty="0"/>
              <a:t> </a:t>
            </a:r>
            <a:r>
              <a:rPr lang="nl-BE" dirty="0" err="1"/>
              <a:t>choisit</a:t>
            </a:r>
            <a:r>
              <a:rPr lang="nl-BE" dirty="0"/>
              <a:t>,</a:t>
            </a:r>
            <a:r>
              <a:rPr lang="nl-BE" dirty="0">
                <a:solidFill>
                  <a:srgbClr val="000000"/>
                </a:solidFill>
              </a:rPr>
              <a:t> pour les prestations ACA, </a:t>
            </a:r>
            <a:r>
              <a:rPr lang="nl-BE" dirty="0"/>
              <a:t>de</a:t>
            </a:r>
            <a:r>
              <a:rPr lang="nl-BE" dirty="0">
                <a:solidFill>
                  <a:srgbClr val="000000"/>
                </a:solidFill>
              </a:rPr>
              <a:t> </a:t>
            </a:r>
            <a:r>
              <a:rPr lang="nl-BE" dirty="0" err="1">
                <a:solidFill>
                  <a:srgbClr val="000000"/>
                </a:solidFill>
              </a:rPr>
              <a:t>retenir</a:t>
            </a:r>
            <a:r>
              <a:rPr lang="nl-BE" dirty="0">
                <a:solidFill>
                  <a:srgbClr val="FF0000"/>
                </a:solidFill>
              </a:rPr>
              <a:t> </a:t>
            </a:r>
            <a:r>
              <a:rPr lang="nl-BE" dirty="0" err="1">
                <a:solidFill>
                  <a:srgbClr val="FF0000"/>
                </a:solidFill>
              </a:rPr>
              <a:t>le</a:t>
            </a:r>
            <a:r>
              <a:rPr lang="nl-BE" dirty="0">
                <a:solidFill>
                  <a:srgbClr val="FF0000"/>
                </a:solidFill>
              </a:rPr>
              <a:t> facteur </a:t>
            </a:r>
            <a:r>
              <a:rPr lang="nl-BE" dirty="0" err="1">
                <a:solidFill>
                  <a:srgbClr val="FF0000"/>
                </a:solidFill>
              </a:rPr>
              <a:t>temps</a:t>
            </a:r>
            <a:r>
              <a:rPr lang="nl-BE" dirty="0">
                <a:solidFill>
                  <a:srgbClr val="FF0000"/>
                </a:solidFill>
              </a:rPr>
              <a:t> (T) comme facteur dominant</a:t>
            </a:r>
            <a:r>
              <a:rPr lang="nl-BE" dirty="0"/>
              <a:t>, en tenant </a:t>
            </a:r>
            <a:r>
              <a:rPr lang="nl-BE" dirty="0" err="1"/>
              <a:t>compte</a:t>
            </a:r>
            <a:r>
              <a:rPr lang="nl-BE" dirty="0"/>
              <a:t> des </a:t>
            </a:r>
            <a:r>
              <a:rPr lang="nl-BE" dirty="0" err="1"/>
              <a:t>caractéristiques</a:t>
            </a:r>
            <a:r>
              <a:rPr lang="nl-BE" dirty="0"/>
              <a:t> </a:t>
            </a:r>
            <a:r>
              <a:rPr lang="nl-BE" dirty="0" err="1"/>
              <a:t>propres</a:t>
            </a:r>
            <a:r>
              <a:rPr lang="nl-BE" dirty="0"/>
              <a:t> à </a:t>
            </a:r>
            <a:r>
              <a:rPr lang="nl-BE" dirty="0" err="1"/>
              <a:t>chaque</a:t>
            </a:r>
            <a:r>
              <a:rPr lang="nl-BE" dirty="0"/>
              <a:t> discipline.</a:t>
            </a:r>
          </a:p>
          <a:p>
            <a:pPr lvl="1"/>
            <a:r>
              <a:rPr lang="nl-BE" dirty="0">
                <a:solidFill>
                  <a:srgbClr val="000000"/>
                </a:solidFill>
                <a:latin typeface="Aptos" panose="020B0004020202020204" pitchFamily="34" charset="0"/>
              </a:rPr>
              <a:t>La </a:t>
            </a:r>
            <a:r>
              <a:rPr lang="nl-BE" dirty="0" err="1">
                <a:solidFill>
                  <a:srgbClr val="000000"/>
                </a:solidFill>
              </a:rPr>
              <a:t>différenciation</a:t>
            </a:r>
            <a:r>
              <a:rPr lang="nl-BE" dirty="0">
                <a:solidFill>
                  <a:srgbClr val="000000"/>
                </a:solidFill>
              </a:rPr>
              <a:t> du </a:t>
            </a:r>
            <a:r>
              <a:rPr lang="nl-BE" dirty="0">
                <a:solidFill>
                  <a:srgbClr val="FF0000"/>
                </a:solidFill>
              </a:rPr>
              <a:t>facteur </a:t>
            </a:r>
            <a:r>
              <a:rPr lang="nl-BE" dirty="0" err="1">
                <a:solidFill>
                  <a:srgbClr val="FF0000"/>
                </a:solidFill>
              </a:rPr>
              <a:t>risque</a:t>
            </a:r>
            <a:r>
              <a:rPr lang="nl-BE" dirty="0">
                <a:solidFill>
                  <a:srgbClr val="FF0000"/>
                </a:solidFill>
              </a:rPr>
              <a:t> (R) </a:t>
            </a:r>
            <a:r>
              <a:rPr lang="nl-BE" dirty="0" err="1"/>
              <a:t>semble</a:t>
            </a:r>
            <a:r>
              <a:rPr lang="nl-BE" dirty="0"/>
              <a:t>, </a:t>
            </a:r>
            <a:r>
              <a:rPr lang="nl-BE" dirty="0" err="1"/>
              <a:t>selon</a:t>
            </a:r>
            <a:r>
              <a:rPr lang="nl-BE" dirty="0"/>
              <a:t> </a:t>
            </a:r>
            <a:r>
              <a:rPr lang="nl-BE" dirty="0" err="1"/>
              <a:t>le</a:t>
            </a:r>
            <a:r>
              <a:rPr lang="nl-BE" dirty="0"/>
              <a:t> </a:t>
            </a:r>
            <a:r>
              <a:rPr lang="nl-BE" dirty="0" err="1"/>
              <a:t>groupe</a:t>
            </a:r>
            <a:r>
              <a:rPr lang="nl-BE" dirty="0"/>
              <a:t> de </a:t>
            </a:r>
            <a:r>
              <a:rPr lang="nl-BE" dirty="0" err="1"/>
              <a:t>travail</a:t>
            </a:r>
            <a:r>
              <a:rPr lang="nl-BE" dirty="0"/>
              <a:t>, </a:t>
            </a:r>
            <a:r>
              <a:rPr lang="nl-BE" dirty="0" err="1"/>
              <a:t>moins</a:t>
            </a:r>
            <a:r>
              <a:rPr lang="nl-BE" dirty="0"/>
              <a:t> pertinente dans </a:t>
            </a:r>
            <a:r>
              <a:rPr lang="nl-BE" dirty="0" err="1"/>
              <a:t>l’exécution</a:t>
            </a:r>
            <a:r>
              <a:rPr lang="nl-BE" dirty="0"/>
              <a:t> des prestations </a:t>
            </a:r>
            <a:r>
              <a:rPr lang="nl-BE" dirty="0" err="1"/>
              <a:t>concernées</a:t>
            </a:r>
            <a:r>
              <a:rPr lang="nl-BE" dirty="0"/>
              <a:t>. Les </a:t>
            </a:r>
            <a:r>
              <a:rPr lang="nl-BE" dirty="0" err="1"/>
              <a:t>propositions</a:t>
            </a:r>
            <a:r>
              <a:rPr lang="nl-BE" dirty="0"/>
              <a:t> </a:t>
            </a:r>
            <a:r>
              <a:rPr lang="nl-BE" dirty="0" err="1"/>
              <a:t>reposent</a:t>
            </a:r>
            <a:r>
              <a:rPr lang="nl-BE" dirty="0"/>
              <a:t> </a:t>
            </a:r>
            <a:r>
              <a:rPr lang="nl-BE" dirty="0" err="1"/>
              <a:t>principalement</a:t>
            </a:r>
            <a:r>
              <a:rPr lang="nl-BE" dirty="0"/>
              <a:t> </a:t>
            </a:r>
            <a:r>
              <a:rPr lang="nl-BE" dirty="0" err="1"/>
              <a:t>sur</a:t>
            </a:r>
            <a:r>
              <a:rPr lang="nl-BE" dirty="0"/>
              <a:t> </a:t>
            </a:r>
            <a:r>
              <a:rPr lang="nl-BE" dirty="0" err="1"/>
              <a:t>un</a:t>
            </a:r>
            <a:r>
              <a:rPr lang="nl-BE" dirty="0"/>
              <a:t> facteur de </a:t>
            </a:r>
            <a:r>
              <a:rPr lang="nl-BE" dirty="0" err="1"/>
              <a:t>risque</a:t>
            </a:r>
            <a:r>
              <a:rPr lang="nl-BE" dirty="0">
                <a:solidFill>
                  <a:srgbClr val="000000"/>
                </a:solidFill>
              </a:rPr>
              <a:t> </a:t>
            </a:r>
            <a:r>
              <a:rPr lang="nl-BE" dirty="0"/>
              <a:t>2.</a:t>
            </a:r>
          </a:p>
          <a:p>
            <a:pPr lvl="1"/>
            <a:r>
              <a:rPr lang="nl-BE" dirty="0">
                <a:solidFill>
                  <a:srgbClr val="000000"/>
                </a:solidFill>
              </a:rPr>
              <a:t>En </a:t>
            </a:r>
            <a:r>
              <a:rPr lang="nl-BE" dirty="0" err="1">
                <a:solidFill>
                  <a:srgbClr val="000000"/>
                </a:solidFill>
              </a:rPr>
              <a:t>ce</a:t>
            </a:r>
            <a:r>
              <a:rPr lang="nl-BE" dirty="0">
                <a:solidFill>
                  <a:srgbClr val="000000"/>
                </a:solidFill>
              </a:rPr>
              <a:t> </a:t>
            </a:r>
            <a:r>
              <a:rPr lang="nl-BE" dirty="0" err="1">
                <a:solidFill>
                  <a:srgbClr val="000000"/>
                </a:solidFill>
              </a:rPr>
              <a:t>qui</a:t>
            </a:r>
            <a:r>
              <a:rPr lang="nl-BE" dirty="0">
                <a:solidFill>
                  <a:srgbClr val="000000"/>
                </a:solidFill>
              </a:rPr>
              <a:t> </a:t>
            </a:r>
            <a:r>
              <a:rPr lang="nl-BE" dirty="0" err="1"/>
              <a:t>concerne</a:t>
            </a:r>
            <a:r>
              <a:rPr lang="nl-BE" dirty="0"/>
              <a:t> </a:t>
            </a:r>
            <a:r>
              <a:rPr lang="nl-BE" dirty="0" err="1"/>
              <a:t>le</a:t>
            </a:r>
            <a:r>
              <a:rPr lang="nl-BE" dirty="0"/>
              <a:t> facteur </a:t>
            </a:r>
            <a:r>
              <a:rPr lang="nl-BE" dirty="0" err="1">
                <a:solidFill>
                  <a:srgbClr val="FF0000"/>
                </a:solidFill>
              </a:rPr>
              <a:t>complexité</a:t>
            </a:r>
            <a:r>
              <a:rPr lang="nl-BE" dirty="0">
                <a:solidFill>
                  <a:srgbClr val="FF0000"/>
                </a:solidFill>
              </a:rPr>
              <a:t> (C) </a:t>
            </a:r>
            <a:r>
              <a:rPr lang="nl-BE" dirty="0"/>
              <a:t>, </a:t>
            </a:r>
            <a:r>
              <a:rPr lang="nl-BE" dirty="0" err="1"/>
              <a:t>il</a:t>
            </a:r>
            <a:r>
              <a:rPr lang="nl-BE" dirty="0"/>
              <a:t> </a:t>
            </a:r>
            <a:r>
              <a:rPr lang="nl-BE" dirty="0" err="1"/>
              <a:t>est</a:t>
            </a:r>
            <a:r>
              <a:rPr lang="nl-BE" dirty="0"/>
              <a:t> </a:t>
            </a:r>
            <a:r>
              <a:rPr lang="nl-BE" dirty="0" err="1"/>
              <a:t>considéré</a:t>
            </a:r>
            <a:r>
              <a:rPr lang="nl-BE" dirty="0"/>
              <a:t> que la grande </a:t>
            </a:r>
            <a:r>
              <a:rPr lang="nl-BE" dirty="0" err="1"/>
              <a:t>majorité</a:t>
            </a:r>
            <a:r>
              <a:rPr lang="nl-BE" dirty="0"/>
              <a:t> des prestations </a:t>
            </a:r>
            <a:r>
              <a:rPr lang="nl-BE" dirty="0" err="1"/>
              <a:t>concernées</a:t>
            </a:r>
            <a:r>
              <a:rPr lang="nl-BE" dirty="0"/>
              <a:t> </a:t>
            </a:r>
            <a:r>
              <a:rPr lang="nl-BE" dirty="0" err="1"/>
              <a:t>relève</a:t>
            </a:r>
            <a:r>
              <a:rPr lang="nl-BE" dirty="0"/>
              <a:t> du curriculum standard et de la </a:t>
            </a:r>
            <a:r>
              <a:rPr lang="nl-BE" dirty="0" err="1"/>
              <a:t>formation</a:t>
            </a:r>
            <a:r>
              <a:rPr lang="nl-BE" dirty="0"/>
              <a:t> de </a:t>
            </a:r>
            <a:r>
              <a:rPr lang="nl-BE" dirty="0" err="1"/>
              <a:t>chaque</a:t>
            </a:r>
            <a:r>
              <a:rPr lang="nl-BE" dirty="0"/>
              <a:t> spécialité. Les </a:t>
            </a:r>
            <a:r>
              <a:rPr lang="nl-BE" dirty="0" err="1"/>
              <a:t>propositions</a:t>
            </a:r>
            <a:r>
              <a:rPr lang="nl-BE" dirty="0"/>
              <a:t> </a:t>
            </a:r>
            <a:r>
              <a:rPr lang="nl-BE" dirty="0" err="1"/>
              <a:t>reposent</a:t>
            </a:r>
            <a:r>
              <a:rPr lang="nl-BE" dirty="0"/>
              <a:t> </a:t>
            </a:r>
            <a:r>
              <a:rPr lang="nl-BE" dirty="0" err="1"/>
              <a:t>principalement</a:t>
            </a:r>
            <a:r>
              <a:rPr lang="nl-BE" dirty="0"/>
              <a:t> </a:t>
            </a:r>
            <a:r>
              <a:rPr lang="nl-BE" dirty="0" err="1"/>
              <a:t>sur</a:t>
            </a:r>
            <a:r>
              <a:rPr lang="nl-BE" dirty="0"/>
              <a:t> </a:t>
            </a:r>
            <a:r>
              <a:rPr lang="nl-BE" dirty="0" err="1"/>
              <a:t>un</a:t>
            </a:r>
            <a:r>
              <a:rPr lang="nl-BE" dirty="0"/>
              <a:t> facteur de </a:t>
            </a:r>
            <a:r>
              <a:rPr lang="nl-BE" dirty="0" err="1"/>
              <a:t>complexité</a:t>
            </a:r>
            <a:r>
              <a:rPr lang="nl-BE" dirty="0"/>
              <a:t> 2.</a:t>
            </a:r>
          </a:p>
          <a:p>
            <a:pPr lvl="1"/>
            <a:endParaRPr lang="nl-BE" dirty="0"/>
          </a:p>
          <a:p>
            <a:r>
              <a:rPr lang="nl-BE" dirty="0">
                <a:solidFill>
                  <a:srgbClr val="000000"/>
                </a:solidFill>
                <a:latin typeface="Aptos" panose="020B0004020202020204" pitchFamily="34" charset="0"/>
              </a:rPr>
              <a:t>DONC </a:t>
            </a:r>
            <a:r>
              <a:rPr lang="nl-BE" dirty="0"/>
              <a:t>: RVU standard = 1</a:t>
            </a:r>
          </a:p>
          <a:p>
            <a:pPr lvl="1"/>
            <a:r>
              <a:rPr lang="nl-BE" dirty="0" err="1">
                <a:solidFill>
                  <a:srgbClr val="FF0000"/>
                </a:solidFill>
                <a:latin typeface="Aptos" panose="020B0004020202020204" pitchFamily="34" charset="0"/>
              </a:rPr>
              <a:t>consultation</a:t>
            </a:r>
            <a:r>
              <a:rPr lang="nl-BE" dirty="0">
                <a:solidFill>
                  <a:srgbClr val="FF0000"/>
                </a:solidFill>
                <a:latin typeface="Aptos" panose="020B0004020202020204" pitchFamily="34" charset="0"/>
              </a:rPr>
              <a:t> de base</a:t>
            </a:r>
            <a:r>
              <a:rPr lang="nl-BE" dirty="0"/>
              <a:t> </a:t>
            </a:r>
            <a:r>
              <a:rPr lang="nl-BE" dirty="0" err="1"/>
              <a:t>avec</a:t>
            </a:r>
            <a:r>
              <a:rPr lang="nl-BE" dirty="0"/>
              <a:t> </a:t>
            </a:r>
            <a:r>
              <a:rPr lang="nl-BE" dirty="0" err="1"/>
              <a:t>une</a:t>
            </a:r>
            <a:r>
              <a:rPr lang="nl-BE" dirty="0"/>
              <a:t> </a:t>
            </a:r>
            <a:r>
              <a:rPr lang="nl-BE" dirty="0" err="1">
                <a:solidFill>
                  <a:srgbClr val="FF0000"/>
                </a:solidFill>
              </a:rPr>
              <a:t>durée</a:t>
            </a:r>
            <a:r>
              <a:rPr lang="nl-BE" dirty="0">
                <a:solidFill>
                  <a:srgbClr val="FF0000"/>
                </a:solidFill>
              </a:rPr>
              <a:t> </a:t>
            </a:r>
            <a:r>
              <a:rPr lang="nl-BE" dirty="0" err="1">
                <a:solidFill>
                  <a:srgbClr val="FF0000"/>
                </a:solidFill>
              </a:rPr>
              <a:t>indicative</a:t>
            </a:r>
            <a:r>
              <a:rPr lang="nl-BE" dirty="0">
                <a:solidFill>
                  <a:srgbClr val="FF0000"/>
                </a:solidFill>
              </a:rPr>
              <a:t> de 20 minutes </a:t>
            </a:r>
            <a:endParaRPr lang="nl-BE" dirty="0"/>
          </a:p>
          <a:p>
            <a:pPr lvl="1"/>
            <a:r>
              <a:rPr lang="nl-BE" dirty="0">
                <a:solidFill>
                  <a:srgbClr val="000000"/>
                </a:solidFill>
                <a:latin typeface="Aptos" panose="020B0004020202020204" pitchFamily="34" charset="0"/>
              </a:rPr>
              <a:t>facteur </a:t>
            </a:r>
            <a:r>
              <a:rPr lang="nl-BE" dirty="0"/>
              <a:t>2 </a:t>
            </a:r>
            <a:r>
              <a:rPr lang="nl-BE" dirty="0" err="1"/>
              <a:t>tant</a:t>
            </a:r>
            <a:r>
              <a:rPr lang="nl-BE" dirty="0"/>
              <a:t> pour la </a:t>
            </a:r>
            <a:r>
              <a:rPr lang="nl-BE" dirty="0" err="1"/>
              <a:t>complexité</a:t>
            </a:r>
            <a:r>
              <a:rPr lang="nl-BE" dirty="0"/>
              <a:t> que pour </a:t>
            </a:r>
            <a:r>
              <a:rPr lang="nl-BE" dirty="0" err="1">
                <a:solidFill>
                  <a:srgbClr val="000000"/>
                </a:solidFill>
                <a:latin typeface="Aptos" panose="020B0004020202020204" pitchFamily="34" charset="0"/>
              </a:rPr>
              <a:t>le</a:t>
            </a:r>
            <a:r>
              <a:rPr lang="nl-BE" dirty="0">
                <a:solidFill>
                  <a:srgbClr val="000000"/>
                </a:solidFill>
                <a:latin typeface="Aptos" panose="020B0004020202020204" pitchFamily="34" charset="0"/>
              </a:rPr>
              <a:t> </a:t>
            </a:r>
            <a:r>
              <a:rPr lang="nl-BE" dirty="0" err="1"/>
              <a:t>risque</a:t>
            </a:r>
            <a:r>
              <a:rPr lang="nl-BE" dirty="0"/>
              <a:t>. </a:t>
            </a:r>
          </a:p>
          <a:p>
            <a:pPr lvl="1"/>
            <a:endParaRPr lang="nl-BE" dirty="0">
              <a:solidFill>
                <a:srgbClr val="000000"/>
              </a:solidFill>
              <a:latin typeface="Aptos" panose="020B0004020202020204" pitchFamily="34" charset="0"/>
            </a:endParaRPr>
          </a:p>
          <a:p>
            <a:r>
              <a:rPr lang="nl-BE" dirty="0">
                <a:solidFill>
                  <a:srgbClr val="000000"/>
                </a:solidFill>
                <a:latin typeface="Aptos" panose="020B0004020202020204" pitchFamily="34" charset="0"/>
              </a:rPr>
              <a:t>Enfin,</a:t>
            </a:r>
            <a:r>
              <a:rPr lang="nl-BE" dirty="0"/>
              <a:t> on </a:t>
            </a:r>
            <a:r>
              <a:rPr lang="nl-BE" dirty="0" err="1"/>
              <a:t>tentera</a:t>
            </a:r>
            <a:r>
              <a:rPr lang="nl-BE" dirty="0"/>
              <a:t> de </a:t>
            </a:r>
            <a:r>
              <a:rPr lang="nl-BE" dirty="0" err="1"/>
              <a:t>cartographier</a:t>
            </a:r>
            <a:r>
              <a:rPr lang="nl-BE" dirty="0"/>
              <a:t> </a:t>
            </a:r>
            <a:r>
              <a:rPr lang="nl-BE" dirty="0" err="1"/>
              <a:t>également</a:t>
            </a:r>
            <a:r>
              <a:rPr lang="nl-BE" dirty="0"/>
              <a:t> la </a:t>
            </a:r>
            <a:r>
              <a:rPr lang="nl-BE" dirty="0" err="1"/>
              <a:t>composante</a:t>
            </a:r>
            <a:r>
              <a:rPr lang="nl-BE" dirty="0"/>
              <a:t> </a:t>
            </a:r>
            <a:r>
              <a:rPr lang="nl-BE" dirty="0" err="1"/>
              <a:t>coûts</a:t>
            </a:r>
            <a:r>
              <a:rPr lang="nl-BE" dirty="0"/>
              <a:t> (EUR) des prestations </a:t>
            </a:r>
            <a:r>
              <a:rPr lang="nl-BE" dirty="0" err="1"/>
              <a:t>médicales</a:t>
            </a:r>
            <a:r>
              <a:rPr lang="nl-BE" dirty="0"/>
              <a:t> </a:t>
            </a:r>
            <a:r>
              <a:rPr lang="nl-BE" dirty="0" err="1"/>
              <a:t>concernées</a:t>
            </a:r>
            <a:r>
              <a:rPr lang="nl-BE" dirty="0"/>
              <a:t>.</a:t>
            </a:r>
          </a:p>
        </p:txBody>
      </p:sp>
    </p:spTree>
    <p:extLst>
      <p:ext uri="{BB962C8B-B14F-4D97-AF65-F5344CB8AC3E}">
        <p14:creationId xmlns:p14="http://schemas.microsoft.com/office/powerpoint/2010/main" val="406232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9594A-8DCA-4C0A-96D4-62D14C8550C7}"/>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32F4F26-35D2-5EA2-646E-23611216F7DF}"/>
              </a:ext>
            </a:extLst>
          </p:cNvPr>
          <p:cNvSpPr>
            <a:spLocks noGrp="1"/>
          </p:cNvSpPr>
          <p:nvPr>
            <p:ph idx="1"/>
          </p:nvPr>
        </p:nvSpPr>
        <p:spPr>
          <a:xfrm>
            <a:off x="838200" y="786581"/>
            <a:ext cx="10515600" cy="5447071"/>
          </a:xfrm>
        </p:spPr>
        <p:txBody>
          <a:bodyPr>
            <a:normAutofit/>
          </a:bodyPr>
          <a:lstStyle/>
          <a:p>
            <a:r>
              <a:rPr lang="nl-BE" dirty="0">
                <a:solidFill>
                  <a:srgbClr val="FF0000"/>
                </a:solidFill>
              </a:rPr>
              <a:t>2023-2026</a:t>
            </a:r>
            <a:r>
              <a:rPr lang="nl-BE" dirty="0"/>
              <a:t>: </a:t>
            </a:r>
            <a:r>
              <a:rPr lang="nl-BE" dirty="0" err="1"/>
              <a:t>différentes</a:t>
            </a:r>
            <a:r>
              <a:rPr lang="nl-BE" dirty="0"/>
              <a:t> </a:t>
            </a:r>
            <a:r>
              <a:rPr lang="nl-BE" dirty="0" err="1"/>
              <a:t>réunions</a:t>
            </a:r>
            <a:r>
              <a:rPr lang="nl-BE" dirty="0"/>
              <a:t> à Bruxelles à </a:t>
            </a:r>
            <a:r>
              <a:rPr lang="nl-BE" dirty="0" err="1"/>
              <a:t>l’INAMI</a:t>
            </a:r>
            <a:endParaRPr lang="nl-BE" dirty="0"/>
          </a:p>
          <a:p>
            <a:pPr lvl="1"/>
            <a:r>
              <a:rPr lang="nl-BE" dirty="0" err="1">
                <a:solidFill>
                  <a:srgbClr val="000000"/>
                </a:solidFill>
                <a:latin typeface="Aptos" panose="020B0004020202020204" pitchFamily="34" charset="0"/>
              </a:rPr>
              <a:t>Sessions</a:t>
            </a:r>
            <a:r>
              <a:rPr lang="nl-BE" dirty="0">
                <a:solidFill>
                  <a:srgbClr val="000000"/>
                </a:solidFill>
                <a:latin typeface="Aptos" panose="020B0004020202020204" pitchFamily="34" charset="0"/>
              </a:rPr>
              <a:t> </a:t>
            </a:r>
            <a:r>
              <a:rPr lang="nl-BE" dirty="0" err="1">
                <a:solidFill>
                  <a:srgbClr val="000000"/>
                </a:solidFill>
                <a:latin typeface="Aptos" panose="020B0004020202020204" pitchFamily="34" charset="0"/>
              </a:rPr>
              <a:t>avec</a:t>
            </a:r>
            <a:r>
              <a:rPr lang="nl-BE" dirty="0">
                <a:solidFill>
                  <a:srgbClr val="000000"/>
                </a:solidFill>
                <a:latin typeface="Aptos" panose="020B0004020202020204" pitchFamily="34" charset="0"/>
              </a:rPr>
              <a:t> les </a:t>
            </a:r>
            <a:r>
              <a:rPr lang="nl-BE" dirty="0" err="1">
                <a:solidFill>
                  <a:srgbClr val="000000"/>
                </a:solidFill>
                <a:latin typeface="Aptos" panose="020B0004020202020204" pitchFamily="34" charset="0"/>
              </a:rPr>
              <a:t>personnes</a:t>
            </a:r>
            <a:r>
              <a:rPr lang="nl-BE" dirty="0">
                <a:solidFill>
                  <a:srgbClr val="000000"/>
                </a:solidFill>
                <a:latin typeface="Aptos" panose="020B0004020202020204" pitchFamily="34" charset="0"/>
              </a:rPr>
              <a:t> de </a:t>
            </a:r>
            <a:r>
              <a:rPr lang="nl-BE" dirty="0" err="1">
                <a:solidFill>
                  <a:srgbClr val="000000"/>
                </a:solidFill>
                <a:latin typeface="Aptos" panose="020B0004020202020204" pitchFamily="34" charset="0"/>
              </a:rPr>
              <a:t>l’</a:t>
            </a:r>
            <a:r>
              <a:rPr lang="nl-BE" dirty="0" err="1"/>
              <a:t>INAMI</a:t>
            </a:r>
            <a:r>
              <a:rPr lang="nl-BE" dirty="0"/>
              <a:t> + Prof Kips + et </a:t>
            </a:r>
            <a:r>
              <a:rPr lang="nl-BE" dirty="0" err="1"/>
              <a:t>nous</a:t>
            </a:r>
            <a:r>
              <a:rPr lang="nl-BE" dirty="0"/>
              <a:t> en </a:t>
            </a:r>
            <a:r>
              <a:rPr lang="nl-BE" dirty="0" err="1"/>
              <a:t>tant</a:t>
            </a:r>
            <a:r>
              <a:rPr lang="nl-BE" dirty="0"/>
              <a:t> </a:t>
            </a:r>
            <a:r>
              <a:rPr lang="nl-BE" dirty="0" err="1"/>
              <a:t>qu’experts</a:t>
            </a:r>
            <a:r>
              <a:rPr lang="nl-BE" dirty="0"/>
              <a:t> NICU et ICU</a:t>
            </a:r>
          </a:p>
          <a:p>
            <a:pPr lvl="1"/>
            <a:r>
              <a:rPr lang="nl-BE" dirty="0" err="1">
                <a:solidFill>
                  <a:srgbClr val="000000"/>
                </a:solidFill>
                <a:latin typeface="Aptos" panose="020B0004020202020204" pitchFamily="34" charset="0"/>
              </a:rPr>
              <a:t>Également</a:t>
            </a:r>
            <a:r>
              <a:rPr lang="nl-BE" dirty="0">
                <a:solidFill>
                  <a:srgbClr val="000000"/>
                </a:solidFill>
                <a:latin typeface="Aptos" panose="020B0004020202020204" pitchFamily="34" charset="0"/>
              </a:rPr>
              <a:t> des « séances </a:t>
            </a:r>
            <a:r>
              <a:rPr lang="nl-BE" dirty="0" err="1">
                <a:solidFill>
                  <a:srgbClr val="000000"/>
                </a:solidFill>
                <a:latin typeface="Aptos" panose="020B0004020202020204" pitchFamily="34" charset="0"/>
              </a:rPr>
              <a:t>plénières</a:t>
            </a:r>
            <a:r>
              <a:rPr lang="nl-BE" dirty="0">
                <a:solidFill>
                  <a:srgbClr val="000000"/>
                </a:solidFill>
                <a:latin typeface="Aptos" panose="020B0004020202020204" pitchFamily="34" charset="0"/>
              </a:rPr>
              <a:t> » </a:t>
            </a:r>
            <a:r>
              <a:rPr lang="nl-BE" dirty="0" err="1">
                <a:solidFill>
                  <a:srgbClr val="000000"/>
                </a:solidFill>
                <a:latin typeface="Aptos" panose="020B0004020202020204" pitchFamily="34" charset="0"/>
              </a:rPr>
              <a:t>avec</a:t>
            </a:r>
            <a:r>
              <a:rPr lang="nl-BE" dirty="0">
                <a:solidFill>
                  <a:srgbClr val="000000"/>
                </a:solidFill>
                <a:latin typeface="Aptos" panose="020B0004020202020204" pitchFamily="34" charset="0"/>
              </a:rPr>
              <a:t> les </a:t>
            </a:r>
            <a:r>
              <a:rPr lang="nl-BE" dirty="0" err="1">
                <a:solidFill>
                  <a:srgbClr val="000000"/>
                </a:solidFill>
                <a:latin typeface="Aptos" panose="020B0004020202020204" pitchFamily="34" charset="0"/>
              </a:rPr>
              <a:t>personnes</a:t>
            </a:r>
            <a:r>
              <a:rPr lang="nl-BE" dirty="0">
                <a:solidFill>
                  <a:srgbClr val="000000"/>
                </a:solidFill>
                <a:latin typeface="Aptos" panose="020B0004020202020204" pitchFamily="34" charset="0"/>
              </a:rPr>
              <a:t> </a:t>
            </a:r>
            <a:r>
              <a:rPr lang="nl-BE" dirty="0"/>
              <a:t>de </a:t>
            </a:r>
            <a:r>
              <a:rPr lang="nl-BE" dirty="0" err="1"/>
              <a:t>medicomut</a:t>
            </a:r>
            <a:r>
              <a:rPr lang="nl-BE" dirty="0"/>
              <a:t> en plus (BVAS, ASGB, </a:t>
            </a:r>
            <a:r>
              <a:rPr lang="nl-BE" dirty="0" err="1"/>
              <a:t>mutualités</a:t>
            </a:r>
            <a:r>
              <a:rPr lang="nl-BE" dirty="0"/>
              <a:t>)</a:t>
            </a:r>
          </a:p>
          <a:p>
            <a:pPr lvl="1"/>
            <a:endParaRPr lang="en-US" dirty="0"/>
          </a:p>
          <a:p>
            <a:pPr lvl="1"/>
            <a:endParaRPr lang="en-US" dirty="0"/>
          </a:p>
          <a:p>
            <a:r>
              <a:rPr lang="nl-BE" dirty="0">
                <a:solidFill>
                  <a:srgbClr val="FF0000"/>
                </a:solidFill>
              </a:rPr>
              <a:t>08 </a:t>
            </a:r>
            <a:r>
              <a:rPr lang="nl-BE" dirty="0" err="1">
                <a:solidFill>
                  <a:srgbClr val="FF0000"/>
                </a:solidFill>
              </a:rPr>
              <a:t>février</a:t>
            </a:r>
            <a:r>
              <a:rPr lang="nl-BE" dirty="0">
                <a:solidFill>
                  <a:srgbClr val="FF0000"/>
                </a:solidFill>
              </a:rPr>
              <a:t> 2026</a:t>
            </a:r>
            <a:r>
              <a:rPr lang="nl-BE" dirty="0"/>
              <a:t>: </a:t>
            </a:r>
            <a:r>
              <a:rPr lang="nl-BE" dirty="0" err="1"/>
              <a:t>texte</a:t>
            </a:r>
            <a:r>
              <a:rPr lang="nl-BE" dirty="0"/>
              <a:t> de </a:t>
            </a:r>
            <a:r>
              <a:rPr lang="nl-BE" dirty="0" err="1"/>
              <a:t>projet</a:t>
            </a:r>
            <a:r>
              <a:rPr lang="nl-BE" dirty="0"/>
              <a:t> </a:t>
            </a:r>
            <a:r>
              <a:rPr lang="nl-BE" dirty="0" err="1"/>
              <a:t>rédigé</a:t>
            </a:r>
            <a:r>
              <a:rPr lang="nl-BE" dirty="0"/>
              <a:t> par </a:t>
            </a:r>
            <a:r>
              <a:rPr lang="nl-BE" dirty="0" err="1"/>
              <a:t>l’INAMI</a:t>
            </a:r>
            <a:r>
              <a:rPr lang="nl-BE" dirty="0"/>
              <a:t> sous la </a:t>
            </a:r>
            <a:r>
              <a:rPr lang="nl-BE" dirty="0" err="1"/>
              <a:t>direction</a:t>
            </a:r>
            <a:r>
              <a:rPr lang="nl-BE" dirty="0"/>
              <a:t> de M. J </a:t>
            </a:r>
            <a:r>
              <a:rPr lang="nl-BE" dirty="0" err="1"/>
              <a:t>Decock</a:t>
            </a:r>
            <a:r>
              <a:rPr lang="nl-BE" dirty="0"/>
              <a:t>, </a:t>
            </a:r>
            <a:r>
              <a:rPr lang="nl-BE" dirty="0" err="1"/>
              <a:t>envoyé</a:t>
            </a:r>
            <a:r>
              <a:rPr lang="nl-BE" dirty="0"/>
              <a:t> au </a:t>
            </a:r>
            <a:r>
              <a:rPr lang="nl-BE" dirty="0" err="1"/>
              <a:t>medicomut</a:t>
            </a:r>
            <a:r>
              <a:rPr lang="nl-BE" dirty="0"/>
              <a:t> pour </a:t>
            </a:r>
            <a:r>
              <a:rPr lang="nl-BE" dirty="0" err="1"/>
              <a:t>vérification</a:t>
            </a:r>
            <a:r>
              <a:rPr lang="nl-BE" dirty="0"/>
              <a:t>, pas </a:t>
            </a:r>
            <a:r>
              <a:rPr lang="nl-BE" dirty="0" err="1"/>
              <a:t>directement</a:t>
            </a:r>
            <a:r>
              <a:rPr lang="nl-BE" dirty="0"/>
              <a:t> </a:t>
            </a:r>
            <a:r>
              <a:rPr lang="nl-BE" dirty="0" err="1"/>
              <a:t>aux</a:t>
            </a:r>
            <a:r>
              <a:rPr lang="nl-BE" dirty="0"/>
              <a:t> experts</a:t>
            </a:r>
          </a:p>
          <a:p>
            <a:endParaRPr lang="en-US" dirty="0"/>
          </a:p>
          <a:p>
            <a:r>
              <a:rPr lang="nl-BE" dirty="0" err="1">
                <a:solidFill>
                  <a:srgbClr val="000000"/>
                </a:solidFill>
                <a:latin typeface="Aptos" panose="020B0004020202020204" pitchFamily="34" charset="0"/>
              </a:rPr>
              <a:t>Nous</a:t>
            </a:r>
            <a:r>
              <a:rPr lang="nl-BE" dirty="0">
                <a:solidFill>
                  <a:srgbClr val="000000"/>
                </a:solidFill>
                <a:latin typeface="Aptos" panose="020B0004020202020204" pitchFamily="34" charset="0"/>
              </a:rPr>
              <a:t> </a:t>
            </a:r>
            <a:r>
              <a:rPr lang="nl-BE" dirty="0" err="1">
                <a:solidFill>
                  <a:srgbClr val="000000"/>
                </a:solidFill>
                <a:latin typeface="Aptos" panose="020B0004020202020204" pitchFamily="34" charset="0"/>
              </a:rPr>
              <a:t>avons</a:t>
            </a:r>
            <a:r>
              <a:rPr lang="nl-BE" dirty="0">
                <a:solidFill>
                  <a:srgbClr val="000000"/>
                </a:solidFill>
                <a:latin typeface="Aptos" panose="020B0004020202020204" pitchFamily="34" charset="0"/>
              </a:rPr>
              <a:t> formulé </a:t>
            </a:r>
            <a:r>
              <a:rPr lang="nl-BE" dirty="0" err="1">
                <a:solidFill>
                  <a:srgbClr val="000000"/>
                </a:solidFill>
                <a:latin typeface="Aptos" panose="020B0004020202020204" pitchFamily="34" charset="0"/>
              </a:rPr>
              <a:t>différentes</a:t>
            </a:r>
            <a:r>
              <a:rPr lang="nl-BE" dirty="0">
                <a:solidFill>
                  <a:srgbClr val="000000"/>
                </a:solidFill>
                <a:latin typeface="Aptos" panose="020B0004020202020204" pitchFamily="34" charset="0"/>
              </a:rPr>
              <a:t> remarques </a:t>
            </a:r>
            <a:r>
              <a:rPr lang="nl-BE" dirty="0" err="1"/>
              <a:t>sur</a:t>
            </a:r>
            <a:r>
              <a:rPr lang="nl-BE" dirty="0"/>
              <a:t> </a:t>
            </a:r>
            <a:r>
              <a:rPr lang="nl-BE" dirty="0" err="1"/>
              <a:t>le</a:t>
            </a:r>
            <a:r>
              <a:rPr lang="nl-BE" dirty="0"/>
              <a:t> </a:t>
            </a:r>
            <a:r>
              <a:rPr lang="nl-BE" dirty="0" err="1"/>
              <a:t>texte</a:t>
            </a:r>
            <a:r>
              <a:rPr lang="nl-BE" dirty="0"/>
              <a:t> </a:t>
            </a:r>
            <a:r>
              <a:rPr lang="nl-BE" dirty="0" err="1"/>
              <a:t>soumis</a:t>
            </a:r>
            <a:r>
              <a:rPr lang="nl-BE" dirty="0"/>
              <a:t>, </a:t>
            </a:r>
            <a:r>
              <a:rPr lang="nl-BE" dirty="0" err="1"/>
              <a:t>qui</a:t>
            </a:r>
            <a:r>
              <a:rPr lang="nl-BE" dirty="0"/>
              <a:t> ont </a:t>
            </a:r>
            <a:r>
              <a:rPr lang="nl-BE" dirty="0" err="1"/>
              <a:t>été</a:t>
            </a:r>
            <a:r>
              <a:rPr lang="nl-BE" dirty="0"/>
              <a:t> </a:t>
            </a:r>
            <a:r>
              <a:rPr lang="nl-BE" dirty="0" err="1"/>
              <a:t>défendues</a:t>
            </a:r>
            <a:r>
              <a:rPr lang="nl-BE" dirty="0"/>
              <a:t> </a:t>
            </a:r>
            <a:r>
              <a:rPr lang="nl-BE" dirty="0" err="1"/>
              <a:t>lors</a:t>
            </a:r>
            <a:r>
              <a:rPr lang="nl-BE" dirty="0"/>
              <a:t> de la </a:t>
            </a:r>
            <a:r>
              <a:rPr lang="nl-BE" dirty="0" err="1"/>
              <a:t>réunion</a:t>
            </a:r>
            <a:r>
              <a:rPr lang="nl-BE" dirty="0"/>
              <a:t> finale du </a:t>
            </a:r>
            <a:r>
              <a:rPr lang="nl-BE" dirty="0">
                <a:solidFill>
                  <a:srgbClr val="FF0000"/>
                </a:solidFill>
              </a:rPr>
              <a:t>30 mars 2026</a:t>
            </a:r>
          </a:p>
          <a:p>
            <a:pPr marL="0" indent="0">
              <a:buNone/>
            </a:pPr>
            <a:endParaRPr lang="en-US" dirty="0"/>
          </a:p>
        </p:txBody>
      </p:sp>
    </p:spTree>
    <p:extLst>
      <p:ext uri="{BB962C8B-B14F-4D97-AF65-F5344CB8AC3E}">
        <p14:creationId xmlns:p14="http://schemas.microsoft.com/office/powerpoint/2010/main" val="1755037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771F5-1F3B-6065-2879-6ABBA546C841}"/>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136A282-5E34-9CD1-1043-7C17D2C1BB8A}"/>
              </a:ext>
            </a:extLst>
          </p:cNvPr>
          <p:cNvSpPr>
            <a:spLocks noGrp="1"/>
          </p:cNvSpPr>
          <p:nvPr>
            <p:ph idx="1"/>
          </p:nvPr>
        </p:nvSpPr>
        <p:spPr>
          <a:xfrm>
            <a:off x="618835" y="1031298"/>
            <a:ext cx="10707255" cy="4701990"/>
          </a:xfrm>
        </p:spPr>
        <p:txBody>
          <a:bodyPr>
            <a:normAutofit/>
          </a:bodyPr>
          <a:lstStyle/>
          <a:p>
            <a:r>
              <a:rPr lang="nl-BE" dirty="0" err="1"/>
              <a:t>Texte</a:t>
            </a:r>
            <a:r>
              <a:rPr lang="nl-BE" dirty="0"/>
              <a:t> de </a:t>
            </a:r>
            <a:r>
              <a:rPr lang="nl-BE" dirty="0" err="1"/>
              <a:t>projet</a:t>
            </a:r>
            <a:r>
              <a:rPr lang="nl-BE" dirty="0"/>
              <a:t> INAMI </a:t>
            </a:r>
            <a:r>
              <a:rPr lang="nl-BE" dirty="0" err="1"/>
              <a:t>sur</a:t>
            </a:r>
            <a:r>
              <a:rPr lang="nl-BE" dirty="0"/>
              <a:t> </a:t>
            </a:r>
            <a:r>
              <a:rPr lang="nl-BE" dirty="0" err="1"/>
              <a:t>l'ACA</a:t>
            </a:r>
            <a:r>
              <a:rPr lang="nl-BE" dirty="0"/>
              <a:t> </a:t>
            </a:r>
            <a:endParaRPr lang="en-US" sz="2800" dirty="0"/>
          </a:p>
          <a:p>
            <a:pPr lvl="1"/>
            <a:r>
              <a:rPr lang="nl-BE" dirty="0">
                <a:solidFill>
                  <a:srgbClr val="000000"/>
                </a:solidFill>
                <a:latin typeface="Aptos" panose="020B0004020202020204" pitchFamily="34" charset="0"/>
              </a:rPr>
              <a:t>Que </a:t>
            </a:r>
            <a:r>
              <a:rPr lang="nl-BE" dirty="0" err="1"/>
              <a:t>retenons-nous</a:t>
            </a:r>
            <a:r>
              <a:rPr lang="nl-BE" dirty="0"/>
              <a:t> ? </a:t>
            </a:r>
          </a:p>
          <a:p>
            <a:pPr lvl="1"/>
            <a:r>
              <a:rPr lang="nl-BE" dirty="0" err="1"/>
              <a:t>Quelles</a:t>
            </a:r>
            <a:r>
              <a:rPr lang="nl-BE" dirty="0"/>
              <a:t> </a:t>
            </a:r>
            <a:r>
              <a:rPr lang="nl-BE" dirty="0" err="1"/>
              <a:t>sont</a:t>
            </a:r>
            <a:r>
              <a:rPr lang="nl-BE" dirty="0"/>
              <a:t> </a:t>
            </a:r>
            <a:r>
              <a:rPr lang="nl-BE" dirty="0" err="1"/>
              <a:t>nos</a:t>
            </a:r>
            <a:r>
              <a:rPr lang="nl-BE" dirty="0"/>
              <a:t> </a:t>
            </a:r>
            <a:r>
              <a:rPr lang="nl-BE" dirty="0" err="1"/>
              <a:t>préoccupations</a:t>
            </a:r>
            <a:r>
              <a:rPr lang="nl-BE" dirty="0"/>
              <a:t> ?</a:t>
            </a:r>
          </a:p>
          <a:p>
            <a:pPr lvl="1"/>
            <a:endParaRPr lang="nl-BE" dirty="0"/>
          </a:p>
          <a:p>
            <a:pPr marL="0" indent="0" algn="ctr">
              <a:buNone/>
            </a:pPr>
            <a:r>
              <a:rPr lang="nl-BE" sz="3200" dirty="0"/>
              <a:t>1. </a:t>
            </a:r>
            <a:r>
              <a:rPr lang="nl-BE" sz="3200" dirty="0" err="1"/>
              <a:t>Consultations</a:t>
            </a:r>
            <a:endParaRPr lang="nl-BE" sz="3200" dirty="0"/>
          </a:p>
          <a:p>
            <a:pPr marL="0" indent="0" algn="ctr">
              <a:buNone/>
            </a:pPr>
            <a:r>
              <a:rPr lang="nl-BE" sz="3200" dirty="0"/>
              <a:t>2. Surveillance</a:t>
            </a:r>
          </a:p>
          <a:p>
            <a:pPr marL="0" indent="0" algn="ctr">
              <a:buNone/>
            </a:pPr>
            <a:r>
              <a:rPr lang="nl-BE" sz="3200" dirty="0"/>
              <a:t>3. </a:t>
            </a:r>
            <a:r>
              <a:rPr lang="nl-BE" sz="3200" dirty="0" err="1"/>
              <a:t>Permanence</a:t>
            </a:r>
            <a:endParaRPr lang="nl-BE" sz="3200" dirty="0"/>
          </a:p>
          <a:p>
            <a:pPr marL="0" indent="0" algn="ctr">
              <a:buNone/>
            </a:pPr>
            <a:r>
              <a:rPr lang="nl-BE" sz="3200" dirty="0"/>
              <a:t>4. Transport</a:t>
            </a:r>
          </a:p>
          <a:p>
            <a:pPr marL="0" indent="0" algn="ctr">
              <a:buNone/>
            </a:pPr>
            <a:r>
              <a:rPr lang="nl-BE" sz="3200" dirty="0"/>
              <a:t>5. </a:t>
            </a:r>
            <a:r>
              <a:rPr lang="nl-BE" sz="3200" dirty="0" err="1"/>
              <a:t>Suppléments</a:t>
            </a:r>
            <a:endParaRPr lang="nl-BE" sz="3200" dirty="0"/>
          </a:p>
        </p:txBody>
      </p:sp>
    </p:spTree>
    <p:extLst>
      <p:ext uri="{BB962C8B-B14F-4D97-AF65-F5344CB8AC3E}">
        <p14:creationId xmlns:p14="http://schemas.microsoft.com/office/powerpoint/2010/main" val="131056196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677</TotalTime>
  <Words>879</Words>
  <Application>Microsoft Office PowerPoint</Application>
  <PresentationFormat>Breedbeeld</PresentationFormat>
  <Paragraphs>82</Paragraphs>
  <Slides>8</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8</vt:i4>
      </vt:variant>
    </vt:vector>
  </HeadingPairs>
  <TitlesOfParts>
    <vt:vector size="12" baseType="lpstr">
      <vt:lpstr>Aptos</vt:lpstr>
      <vt:lpstr>Aptos Display</vt:lpstr>
      <vt:lpstr>Arial</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Luc Cornette</dc:creator>
  <cp:lastModifiedBy>dr. Luc Cornette</cp:lastModifiedBy>
  <cp:revision>59</cp:revision>
  <dcterms:created xsi:type="dcterms:W3CDTF">2026-03-26T15:29:30Z</dcterms:created>
  <dcterms:modified xsi:type="dcterms:W3CDTF">2026-05-27T09:21:20Z</dcterms:modified>
</cp:coreProperties>
</file>